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66" r:id="rId2"/>
    <p:sldId id="367" r:id="rId3"/>
    <p:sldId id="333" r:id="rId4"/>
    <p:sldId id="334"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8" r:id="rId18"/>
    <p:sldId id="380" r:id="rId19"/>
    <p:sldId id="378" r:id="rId20"/>
    <p:sldId id="375" r:id="rId21"/>
    <p:sldId id="349" r:id="rId22"/>
    <p:sldId id="350" r:id="rId23"/>
    <p:sldId id="351" r:id="rId24"/>
    <p:sldId id="376" r:id="rId25"/>
    <p:sldId id="377"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14" r:id="rId40"/>
    <p:sldId id="369" r:id="rId41"/>
    <p:sldId id="371" r:id="rId42"/>
    <p:sldId id="381" r:id="rId43"/>
    <p:sldId id="315" r:id="rId44"/>
    <p:sldId id="370" r:id="rId45"/>
    <p:sldId id="372" r:id="rId46"/>
    <p:sldId id="267" r:id="rId47"/>
    <p:sldId id="317" r:id="rId48"/>
    <p:sldId id="318" r:id="rId49"/>
    <p:sldId id="270" r:id="rId50"/>
    <p:sldId id="319" r:id="rId51"/>
    <p:sldId id="320" r:id="rId52"/>
    <p:sldId id="269" r:id="rId53"/>
    <p:sldId id="321" r:id="rId54"/>
    <p:sldId id="322" r:id="rId55"/>
    <p:sldId id="323" r:id="rId56"/>
    <p:sldId id="324" r:id="rId57"/>
    <p:sldId id="325" r:id="rId58"/>
    <p:sldId id="326" r:id="rId59"/>
    <p:sldId id="327" r:id="rId60"/>
    <p:sldId id="271" r:id="rId61"/>
    <p:sldId id="305" r:id="rId62"/>
    <p:sldId id="328" r:id="rId63"/>
    <p:sldId id="329" r:id="rId64"/>
    <p:sldId id="330" r:id="rId65"/>
    <p:sldId id="331" r:id="rId66"/>
    <p:sldId id="332"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BC8"/>
    <a:srgbClr val="9DB1DF"/>
    <a:srgbClr val="ED2E00"/>
    <a:srgbClr val="EC5F56"/>
    <a:srgbClr val="EC5D00"/>
    <a:srgbClr val="C05D57"/>
    <a:srgbClr val="EC5D57"/>
    <a:srgbClr val="EDBB00"/>
    <a:srgbClr val="E86E1A"/>
    <a:srgbClr val="FFC6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12" autoAdjust="0"/>
    <p:restoredTop sz="70698" autoAdjust="0"/>
  </p:normalViewPr>
  <p:slideViewPr>
    <p:cSldViewPr snapToGrid="0">
      <p:cViewPr varScale="1">
        <p:scale>
          <a:sx n="120" d="100"/>
          <a:sy n="120" d="100"/>
        </p:scale>
        <p:origin x="414" y="102"/>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901265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a:t>无</a:t>
            </a:r>
            <a:r>
              <a:rPr lang="zh-CN" altLang="en-US" dirty="0"/>
              <a:t>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3966941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两边同时乘以</a:t>
                </a:r>
                <a14:m>
                  <m:oMath xmlns:m="http://schemas.openxmlformats.org/officeDocument/2006/math">
                    <m:r>
                      <a:rPr lang="zh-CN" altLang="en-US" i="1" smtClean="0">
                        <a:solidFill>
                          <a:srgbClr val="C00000"/>
                        </a:solidFill>
                        <a:latin typeface="Cambria Math" panose="02040503050406030204" pitchFamily="18" charset="0"/>
                      </a:rPr>
                      <m:t>𝜌</m:t>
                    </m:r>
                  </m:oMath>
                </a14:m>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291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2223729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041175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1644142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4234862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62</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63</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01.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2.png"/><Relationship Id="rId7" Type="http://schemas.openxmlformats.org/officeDocument/2006/relationships/image" Target="../media/image391.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7.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1.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0.png"/><Relationship Id="rId1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2.png"/><Relationship Id="rId7" Type="http://schemas.openxmlformats.org/officeDocument/2006/relationships/image" Target="../media/image381.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0.xml"/><Relationship Id="rId16" Type="http://schemas.openxmlformats.org/officeDocument/2006/relationships/image" Target="../media/image47.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0.png"/><Relationship Id="rId19" Type="http://schemas.openxmlformats.org/officeDocument/2006/relationships/image" Target="../media/image51.png"/><Relationship Id="rId4" Type="http://schemas.openxmlformats.org/officeDocument/2006/relationships/image" Target="../media/image53.png"/><Relationship Id="rId9" Type="http://schemas.openxmlformats.org/officeDocument/2006/relationships/image" Target="../media/image401.pn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56.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0.png"/><Relationship Id="rId17" Type="http://schemas.openxmlformats.org/officeDocument/2006/relationships/image" Target="../media/image46.png"/><Relationship Id="rId2" Type="http://schemas.openxmlformats.org/officeDocument/2006/relationships/notesSlide" Target="../notesSlides/notesSlide21.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401.png"/><Relationship Id="rId5" Type="http://schemas.openxmlformats.org/officeDocument/2006/relationships/image" Target="../media/image58.png"/><Relationship Id="rId15" Type="http://schemas.openxmlformats.org/officeDocument/2006/relationships/image" Target="../media/image44.png"/><Relationship Id="rId10" Type="http://schemas.openxmlformats.org/officeDocument/2006/relationships/image" Target="../media/image391.png"/><Relationship Id="rId19" Type="http://schemas.openxmlformats.org/officeDocument/2006/relationships/image" Target="../media/image48.png"/><Relationship Id="rId4" Type="http://schemas.openxmlformats.org/officeDocument/2006/relationships/image" Target="../media/image57.png"/><Relationship Id="rId9" Type="http://schemas.openxmlformats.org/officeDocument/2006/relationships/image" Target="../media/image381.png"/><Relationship Id="rId1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2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5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5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145/2461912.2461984" TargetMode="External"/><Relationship Id="rId1" Type="http://schemas.openxmlformats.org/officeDocument/2006/relationships/slideLayout" Target="../slideLayouts/slideLayout2.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016/j.jvcir.2007.01.005"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046F9-6876-D746-A1AD-2C8C8BF84784}"/>
              </a:ext>
            </a:extLst>
          </p:cNvPr>
          <p:cNvSpPr>
            <a:spLocks noGrp="1"/>
          </p:cNvSpPr>
          <p:nvPr>
            <p:ph type="ctrTitle"/>
          </p:nvPr>
        </p:nvSpPr>
        <p:spPr>
          <a:xfrm>
            <a:off x="1524000" y="1041400"/>
            <a:ext cx="9144000" cy="2387600"/>
          </a:xfrm>
        </p:spPr>
        <p:txBody>
          <a:bodyPr/>
          <a:lstStyle/>
          <a:p>
            <a:r>
              <a:rPr kumimoji="1" lang="zh-CN" altLang="en-US" dirty="0"/>
              <a:t>效果动图</a:t>
            </a:r>
          </a:p>
        </p:txBody>
      </p:sp>
      <p:sp>
        <p:nvSpPr>
          <p:cNvPr id="3" name="副标题 2">
            <a:extLst>
              <a:ext uri="{FF2B5EF4-FFF2-40B4-BE49-F238E27FC236}">
                <a16:creationId xmlns:a16="http://schemas.microsoft.com/office/drawing/2014/main" id="{5EEF28EC-0653-3C44-89E4-ED020D980C4E}"/>
              </a:ext>
            </a:extLst>
          </p:cNvPr>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3910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Navier-Stokes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3"/>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zh-CN" altLang="en-US" i="1" smtClean="0">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𝜇</m:t>
                        </m:r>
                      </m:num>
                      <m:den>
                        <m:r>
                          <a:rPr lang="zh-CN" altLang="en-US" i="1" smtClean="0">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chemeClr val="accent1">
                        <a:lumMod val="75000"/>
                      </a:schemeClr>
                    </a:solidFill>
                  </a:rPr>
                  <a:t>（动力粘性系数）</a:t>
                </a:r>
                <a:endParaRPr lang="en-US" altLang="zh-CN" dirty="0">
                  <a:solidFill>
                    <a:schemeClr val="accent1">
                      <a:lumMod val="75000"/>
                    </a:schemeClr>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6172201" y="2549923"/>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23220"/>
                </a:xfrm>
                <a:prstGeom prst="rect">
                  <a:avLst/>
                </a:prstGeom>
              </p:spPr>
              <p:txBody>
                <a:bodyPr wrap="none">
                  <a:spAutoFit/>
                </a:bodyPr>
                <a:lstStyle/>
                <a:p>
                  <a14:m>
                    <m:oMath xmlns:m="http://schemas.openxmlformats.org/officeDocument/2006/math">
                      <m:r>
                        <a:rPr lang="en-US" altLang="zh-CN" sz="2800" i="1" smtClean="0">
                          <a:solidFill>
                            <a:schemeClr val="accent2">
                              <a:lumMod val="75000"/>
                            </a:schemeClr>
                          </a:solidFill>
                          <a:latin typeface="Cambria Math" panose="02040503050406030204" pitchFamily="18" charset="0"/>
                        </a:rPr>
                        <m:t>𝐹</m:t>
                      </m:r>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23220"/>
                </a:xfrm>
                <a:prstGeom prst="rect">
                  <a:avLst/>
                </a:prstGeom>
                <a:blipFill>
                  <a:blip r:embed="rId4"/>
                  <a:stretch>
                    <a:fillRect t="-12791" r="-10795" b="-3139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8248580" y="3578744"/>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8248580" y="3578744"/>
                <a:ext cx="1110176" cy="461665"/>
              </a:xfrm>
              <a:prstGeom prst="rect">
                <a:avLst/>
              </a:prstGeom>
              <a:blipFill>
                <a:blip r:embed="rId5"/>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质量守恒方程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r>
                  <a:rPr lang="en-US" altLang="zh-CN" dirty="0">
                    <a:sym typeface="Wingdings" panose="05000000000000000000" pitchFamily="2" charset="2"/>
                  </a:rPr>
                  <a:t></a:t>
                </a:r>
                <a:r>
                  <a:rPr lang="zh-CN" altLang="en-US" dirty="0"/>
                  <a:t>）</a:t>
                </a:r>
                <a:endParaRPr lang="en-US" altLang="zh-CN" dirty="0"/>
              </a:p>
              <a:p>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方程的分步求解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p:txBody>
              <a:bodyPr/>
              <a:lstStyle/>
              <a:p>
                <a:r>
                  <a:rPr lang="zh-CN" altLang="en-US" dirty="0"/>
                  <a:t>动量方程</a:t>
                </a:r>
                <a:endParaRPr lang="en-US" altLang="zh-CN" dirty="0"/>
              </a:p>
              <a:p>
                <a:pPr marL="0" indent="0">
                  <a:buNone/>
                </a:pPr>
                <a:endParaRPr lang="en-US" altLang="zh-CN" sz="1600" i="1" dirty="0">
                  <a:solidFill>
                    <a:srgbClr val="FFC00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EDBB00"/>
                              </a:solidFill>
                              <a:latin typeface="Cambria Math" panose="02040503050406030204" pitchFamily="18" charset="0"/>
                            </a:rPr>
                          </m:ctrlPr>
                        </m:accPr>
                        <m:e>
                          <m:r>
                            <a:rPr lang="en-US" altLang="zh-CN" sz="2000" i="1">
                              <a:solidFill>
                                <a:srgbClr val="EDBB00"/>
                              </a:solidFill>
                              <a:latin typeface="Cambria Math" panose="02040503050406030204" pitchFamily="18" charset="0"/>
                            </a:rPr>
                            <m:t>𝑔</m:t>
                          </m:r>
                        </m:e>
                      </m:acc>
                    </m:oMath>
                  </m:oMathPara>
                </a14:m>
                <a:endParaRPr lang="en-US" altLang="zh-CN" dirty="0"/>
              </a:p>
              <a:p>
                <a:r>
                  <a:rPr lang="zh-CN" altLang="en-US" dirty="0"/>
                  <a:t>质量守恒方程</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m:oMathPara>
                </a14:m>
                <a:endParaRPr lang="en-US" altLang="zh-CN"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blipFill>
                <a:blip r:embed="rId3"/>
                <a:stretch>
                  <a:fillRect l="-2118"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p:txBody>
              <a:bodyPr/>
              <a:lstStyle/>
              <a:p>
                <a:pPr lvl="1"/>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r>
                  <a:rPr lang="zh-CN" altLang="en-US" dirty="0"/>
                  <a:t>计算体积力项</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𝑔</m:t>
                        </m:r>
                      </m:e>
                    </m:acc>
                  </m:oMath>
                </a14:m>
                <a:endParaRPr lang="en-US" altLang="zh-CN" dirty="0"/>
              </a:p>
              <a:p>
                <a:pPr lvl="2"/>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blipFill>
                <a:blip r:embed="rId4"/>
                <a:stretch>
                  <a:fillRect t="-1120" r="-1765"/>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1785361" y="5148325"/>
            <a:ext cx="8621277" cy="1008000"/>
            <a:chOff x="1083685" y="3453686"/>
            <a:chExt cx="8621277"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FEF986A9-8B1D-4913-9D78-3027905B6DBC}"/>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a:t>
              </a:r>
              <a:endParaRPr lang="en-US" altLang="zh-CN" sz="2400" dirty="0">
                <a:solidFill>
                  <a:schemeClr val="bg1"/>
                </a:solidFill>
              </a:endParaRPr>
            </a:p>
            <a:p>
              <a:pPr algn="ctr"/>
              <a:r>
                <a:rPr lang="en-US" altLang="zh-CN" sz="2400" dirty="0">
                  <a:solidFill>
                    <a:schemeClr val="bg1"/>
                  </a:solidFill>
                </a:rPr>
                <a:t>Viscosity</a:t>
              </a:r>
              <a:endParaRPr lang="zh-CN" altLang="en-US" sz="1400" dirty="0">
                <a:solidFill>
                  <a:schemeClr val="bg1"/>
                </a:solidFill>
              </a:endParaRPr>
            </a:p>
          </p:txBody>
        </p:sp>
        <p:sp>
          <p:nvSpPr>
            <p:cNvPr id="12" name="箭头: 右 11">
              <a:extLst>
                <a:ext uri="{FF2B5EF4-FFF2-40B4-BE49-F238E27FC236}">
                  <a16:creationId xmlns:a16="http://schemas.microsoft.com/office/drawing/2014/main" id="{84B31565-7573-42C1-87AE-5432AF76BEF1}"/>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spTree>
    <p:extLst>
      <p:ext uri="{BB962C8B-B14F-4D97-AF65-F5344CB8AC3E}">
        <p14:creationId xmlns:p14="http://schemas.microsoft.com/office/powerpoint/2010/main" val="2196647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sz="3600" dirty="0"/>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b="1" dirty="0"/>
                  <a:t>千禧年七大数学难题之一</a:t>
                </a:r>
                <a:endParaRPr lang="en-US" altLang="zh-CN" b="1"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6096000" y="3099329"/>
            <a:ext cx="5068170" cy="3324040"/>
          </a:xfrm>
          <a:prstGeom prst="rect">
            <a:avLst/>
          </a:prstGeom>
        </p:spPr>
      </p:pic>
    </p:spTree>
    <p:extLst>
      <p:ext uri="{BB962C8B-B14F-4D97-AF65-F5344CB8AC3E}">
        <p14:creationId xmlns:p14="http://schemas.microsoft.com/office/powerpoint/2010/main" val="2150973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分步求解思想</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相当于：</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a:xfrm>
                <a:off x="838199" y="1825625"/>
                <a:ext cx="5686425" cy="4351338"/>
              </a:xfrm>
            </p:spPr>
            <p:txBody>
              <a:bodyPr/>
              <a:lstStyle/>
              <a:p>
                <a:pPr marL="0" indent="0">
                  <a:buNone/>
                </a:pPr>
                <a:r>
                  <a:rPr lang="zh-CN" altLang="en-US" sz="2000" dirty="0"/>
                  <a:t>动量方程：</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EDBB00"/>
                            </a:solidFill>
                            <a:latin typeface="Cambria Math" panose="02040503050406030204" pitchFamily="18" charset="0"/>
                          </a:rPr>
                        </m:ctrlPr>
                      </m:accPr>
                      <m:e>
                        <m:r>
                          <a:rPr lang="en-US" altLang="zh-CN" sz="2000" i="1">
                            <a:solidFill>
                              <a:srgbClr val="EDBB00"/>
                            </a:solidFill>
                            <a:latin typeface="Cambria Math" panose="02040503050406030204" pitchFamily="18" charset="0"/>
                          </a:rPr>
                          <m:t>𝑔</m:t>
                        </m:r>
                      </m:e>
                    </m:acc>
                  </m:oMath>
                </a14:m>
                <a:endParaRPr lang="en-US" altLang="zh-CN" sz="2000" i="1" dirty="0">
                  <a:solidFill>
                    <a:srgbClr val="EDBB00"/>
                  </a:solidFill>
                  <a:latin typeface="Cambria Math" panose="02040503050406030204" pitchFamily="18" charset="0"/>
                </a:endParaRPr>
              </a:p>
              <a:p>
                <a:pPr marL="0" indent="0">
                  <a:buNone/>
                </a:pPr>
                <a:r>
                  <a:rPr lang="zh-CN" altLang="en-US" sz="2000" dirty="0"/>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dirty="0"/>
              </a:p>
              <a:p>
                <a:pPr marL="0" indent="0">
                  <a:buNone/>
                </a:pPr>
                <a:endParaRPr lang="en-US" altLang="zh-CN"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xfrm>
                <a:off x="838199" y="1825625"/>
                <a:ext cx="5686425" cy="4351338"/>
              </a:xfrm>
              <a:blipFill>
                <a:blip r:embed="rId3"/>
                <a:stretch>
                  <a:fillRect l="-10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a:xfrm>
                <a:off x="6172200" y="1825625"/>
                <a:ext cx="5848350" cy="4351338"/>
              </a:xfrm>
            </p:spPr>
            <p:txBody>
              <a:bodyPr/>
              <a:lstStyle/>
              <a:p>
                <a:pPr lvl="1">
                  <a:lnSpc>
                    <a:spcPct val="120000"/>
                  </a:lnSpc>
                </a:pPr>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lnSpc>
                    <a:spcPct val="120000"/>
                  </a:lnSpc>
                </a:pPr>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lnSpc>
                    <a:spcPct val="120000"/>
                  </a:lnSpc>
                </a:pPr>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lnSpc>
                    <a:spcPct val="120000"/>
                  </a:lnSpc>
                </a:pPr>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lnSpc>
                    <a:spcPct val="120000"/>
                  </a:lnSpc>
                </a:pPr>
                <a:r>
                  <a:rPr lang="zh-CN" altLang="en-US" dirty="0"/>
                  <a:t>计算体积力项</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𝑔</m:t>
                        </m:r>
                      </m:e>
                    </m:acc>
                  </m:oMath>
                </a14:m>
                <a:endParaRPr lang="en-US" altLang="zh-CN" dirty="0"/>
              </a:p>
              <a:p>
                <a:pPr lvl="2">
                  <a:lnSpc>
                    <a:spcPct val="120000"/>
                  </a:lnSpc>
                </a:pPr>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xfrm>
                <a:off x="6172200" y="1825625"/>
                <a:ext cx="5848350" cy="4351338"/>
              </a:xfrm>
              <a:blipFill>
                <a:blip r:embed="rId4"/>
                <a:stretch>
                  <a:fillRect t="-2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5721076" y="491337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C5C2542A-83D4-4BF7-B42C-43E33604398E}"/>
              </a:ext>
            </a:extLst>
          </p:cNvPr>
          <p:cNvGrpSpPr/>
          <p:nvPr/>
        </p:nvGrpSpPr>
        <p:grpSpPr>
          <a:xfrm>
            <a:off x="4985023" y="2019137"/>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27DE82C2-D7F4-4D40-A80B-05C2EF2125FD}"/>
              </a:ext>
            </a:extLst>
          </p:cNvPr>
          <p:cNvGrpSpPr/>
          <p:nvPr/>
        </p:nvGrpSpPr>
        <p:grpSpPr>
          <a:xfrm>
            <a:off x="838199" y="3165913"/>
            <a:ext cx="6096000" cy="2855199"/>
            <a:chOff x="861019" y="3321733"/>
            <a:chExt cx="6096000" cy="2855199"/>
          </a:xfrm>
        </p:grpSpPr>
        <p:sp>
          <p:nvSpPr>
            <p:cNvPr id="5" name="矩形 4">
              <a:extLst>
                <a:ext uri="{FF2B5EF4-FFF2-40B4-BE49-F238E27FC236}">
                  <a16:creationId xmlns:a16="http://schemas.microsoft.com/office/drawing/2014/main" id="{36E29EA8-B093-405A-B0B5-865BA2292FDA}"/>
                </a:ext>
              </a:extLst>
            </p:cNvPr>
            <p:cNvSpPr/>
            <p:nvPr/>
          </p:nvSpPr>
          <p:spPr>
            <a:xfrm>
              <a:off x="871588" y="3321733"/>
              <a:ext cx="4736555" cy="28551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861019" y="3429000"/>
                  <a:ext cx="6096000" cy="2747932"/>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rPr>
                    <a:t>忽略黏力，并分步拆解成：</a:t>
                  </a:r>
                  <a:endParaRPr lang="en-US" altLang="zh-CN" sz="2400" dirty="0">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solidFill>
                                <a:srgbClr val="EDBB00"/>
                              </a:solidFill>
                              <a:latin typeface="Cambria Math" panose="02040503050406030204" pitchFamily="18" charset="0"/>
                            </a:rPr>
                          </m:ctrlPr>
                        </m:accPr>
                        <m:e>
                          <m:r>
                            <a:rPr lang="en-US" altLang="zh-CN" sz="2400" i="1">
                              <a:solidFill>
                                <a:srgbClr val="EDBB00"/>
                              </a:solidFill>
                              <a:latin typeface="Cambria Math" panose="02040503050406030204" pitchFamily="18" charset="0"/>
                            </a:rPr>
                            <m:t>𝑔</m:t>
                          </m:r>
                        </m:e>
                      </m:acc>
                    </m:oMath>
                  </a14:m>
                  <a:r>
                    <a:rPr lang="en-US" altLang="zh-CN" sz="2400" dirty="0"/>
                    <a:t> </a:t>
                  </a:r>
                  <a:r>
                    <a:rPr lang="en-US" altLang="zh-CN" sz="2400" dirty="0">
                      <a:solidFill>
                        <a:schemeClr val="accent4"/>
                      </a:solidFill>
                    </a:rPr>
                    <a:t>(</a:t>
                  </a:r>
                  <a:r>
                    <a:rPr lang="zh-CN" altLang="en-US" sz="2400" dirty="0">
                      <a:solidFill>
                        <a:schemeClr val="accent4"/>
                      </a:solidFill>
                    </a:rPr>
                    <a:t>体积力</a:t>
                  </a:r>
                  <a:r>
                    <a:rPr lang="en-US" altLang="zh-CN" sz="2400" dirty="0">
                      <a:solidFill>
                        <a:schemeClr val="accent4"/>
                      </a:solidFill>
                    </a:rPr>
                    <a:t>)</a:t>
                  </a:r>
                  <a:endParaRPr lang="en-US" altLang="zh-CN" sz="2400" i="1" dirty="0">
                    <a:solidFill>
                      <a:schemeClr val="accent4"/>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861019" y="3429000"/>
                  <a:ext cx="6096000" cy="2747932"/>
                </a:xfrm>
                <a:prstGeom prst="rect">
                  <a:avLst/>
                </a:prstGeom>
                <a:blipFill>
                  <a:blip r:embed="rId5"/>
                  <a:stretch>
                    <a:fillRect l="-1500" t="-177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25175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p:spTree>
    <p:extLst>
      <p:ext uri="{BB962C8B-B14F-4D97-AF65-F5344CB8AC3E}">
        <p14:creationId xmlns:p14="http://schemas.microsoft.com/office/powerpoint/2010/main" val="2800514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d>
                      <m:dPr>
                        <m:ctrlPr>
                          <a:rPr lang="en-US" altLang="zh-CN" b="0" i="1" smtClean="0">
                            <a:solidFill>
                              <a:schemeClr val="tx1"/>
                            </a:solidFill>
                            <a:latin typeface="Cambria Math" panose="02040503050406030204" pitchFamily="18" charset="0"/>
                            <a:ea typeface="Cambria Math" panose="02040503050406030204" pitchFamily="18" charset="0"/>
                          </a:rPr>
                        </m:ctrlPr>
                      </m:d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e>
                    </m:d>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smtClean="0">
                        <a:solidFill>
                          <a:schemeClr val="tx1"/>
                        </a:solidFill>
                        <a:latin typeface="Cambria Math" panose="02040503050406030204" pitchFamily="18" charset="0"/>
                        <a:ea typeface="Cambria Math" panose="02040503050406030204" pitchFamily="18" charset="0"/>
                      </a:rPr>
                      <m:t>𝑣</m:t>
                    </m:r>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r>
                          <m:rPr>
                            <m:sty m:val="p"/>
                          </m:rPr>
                          <a:rPr lang="en-US" altLang="zh-CN" i="1" smtClean="0">
                            <a:solidFill>
                              <a:schemeClr val="tx1"/>
                            </a:solidFill>
                            <a:latin typeface="Cambria Math" panose="02040503050406030204" pitchFamily="18" charset="0"/>
                            <a:ea typeface="Cambria Math" panose="02040503050406030204" pitchFamily="18" charset="0"/>
                          </a:rPr>
                          <m:t>∇</m:t>
                        </m:r>
                      </m:e>
                      <m:sup>
                        <m:r>
                          <a:rPr lang="en-US" altLang="zh-CN" b="0" i="1" smtClean="0">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+1,</m:t>
                              </m:r>
                              <m:r>
                                <a:rPr lang="en-US" altLang="zh-CN" sz="2100" i="1">
                                  <a:solidFill>
                                    <a:schemeClr val="accent2"/>
                                  </a:solidFill>
                                  <a:latin typeface="Cambria Math" panose="02040503050406030204" pitchFamily="18" charset="0"/>
                                </a:rPr>
                                <m:t>𝑗</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sz="2100" i="1" dirty="0">
                  <a:solidFill>
                    <a:schemeClr val="accent2"/>
                  </a:solidFill>
                  <a:latin typeface="Cambria Math" panose="02040503050406030204" pitchFamily="18" charset="0"/>
                </a:endParaRPr>
              </a:p>
              <a:p>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i="1">
                            <a:latin typeface="Cambria Math" panose="02040503050406030204" pitchFamily="18" charset="0"/>
                          </a:rPr>
                          <m:t>𝑣</m:t>
                        </m:r>
                      </m:num>
                      <m:den>
                        <m:r>
                          <a:rPr lang="zh-CN" altLang="en-US" sz="2300" i="1">
                            <a:latin typeface="Cambria Math" panose="02040503050406030204" pitchFamily="18" charset="0"/>
                          </a:rPr>
                          <m:t>𝜕</m:t>
                        </m:r>
                        <m:r>
                          <a:rPr lang="en-US" altLang="zh-CN" sz="2300" i="1">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smtClean="0">
                                <a:latin typeface="Cambria Math" panose="02040503050406030204" pitchFamily="18" charset="0"/>
                              </a:rPr>
                            </m:ctrlPr>
                          </m:sSubSupPr>
                          <m:e>
                            <m:r>
                              <a:rPr lang="en-US" altLang="zh-CN" sz="2300" b="0" i="1" smtClean="0">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b="0" i="1" smtClean="0">
                                <a:solidFill>
                                  <a:schemeClr val="accent1"/>
                                </a:solidFill>
                                <a:latin typeface="Cambria Math" panose="02040503050406030204" pitchFamily="18" charset="0"/>
                              </a:rPr>
                              <m:t>𝑛</m:t>
                            </m:r>
                            <m:r>
                              <a:rPr lang="en-US" altLang="zh-CN" sz="2300" b="0" i="1" smtClean="0">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=0</a:t>
                </a:r>
              </a:p>
              <a:p>
                <a:endParaRPr lang="en-US" altLang="zh-CN" dirty="0"/>
              </a:p>
              <a:p>
                <a:r>
                  <a:rPr lang="zh-CN" altLang="en-US" dirty="0"/>
                  <a:t>压力方程</a:t>
                </a:r>
                <a:r>
                  <a:rPr lang="en-US" altLang="zh-CN" dirty="0"/>
                  <a:t>(The Pressure Equations)</a:t>
                </a:r>
              </a:p>
              <a:p>
                <a:pPr marL="0" indent="0">
                  <a:buNone/>
                </a:pPr>
                <a14:m>
                  <m:oMathPara xmlns:m="http://schemas.openxmlformats.org/officeDocument/2006/math">
                    <m:oMathParaPr>
                      <m:jc m:val="centerGroup"/>
                    </m:oMathParaPr>
                    <m:oMath xmlns:m="http://schemas.openxmlformats.org/officeDocument/2006/math">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𝑡</m:t>
                          </m:r>
                        </m:num>
                        <m:den>
                          <m:r>
                            <a:rPr lang="zh-CN" altLang="en-US" sz="2100" b="0" i="1" smtClean="0">
                              <a:latin typeface="Cambria Math" panose="02040503050406030204" pitchFamily="18" charset="0"/>
                              <a:ea typeface="Cambria Math" panose="02040503050406030204" pitchFamily="18" charset="0"/>
                            </a:rPr>
                            <m:t>𝜌</m:t>
                          </m:r>
                        </m:den>
                      </m:f>
                      <m:r>
                        <a:rPr lang="en-US" altLang="zh-CN" sz="2100" b="0" i="1" smtClean="0">
                          <a:latin typeface="Cambria Math" panose="02040503050406030204" pitchFamily="18" charset="0"/>
                          <a:ea typeface="Cambria Math" panose="02040503050406030204" pitchFamily="18" charset="0"/>
                        </a:rPr>
                        <m:t>(</m:t>
                      </m:r>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4</m:t>
                          </m:r>
                          <m:sSub>
                            <m:sSubPr>
                              <m:ctrlPr>
                                <a:rPr lang="en-US" altLang="zh-CN" sz="2100" b="0" i="1" smtClean="0">
                                  <a:latin typeface="Cambria Math" panose="02040503050406030204" pitchFamily="18" charset="0"/>
                                  <a:ea typeface="Cambria Math" panose="02040503050406030204" pitchFamily="18" charset="0"/>
                                </a:rPr>
                              </m:ctrlPr>
                            </m:sSubPr>
                            <m:e>
                              <m:r>
                                <a:rPr lang="en-US" altLang="zh-CN" sz="2100" b="0" i="1" smtClean="0">
                                  <a:latin typeface="Cambria Math" panose="02040503050406030204" pitchFamily="18" charset="0"/>
                                  <a:ea typeface="Cambria Math" panose="02040503050406030204" pitchFamily="18" charset="0"/>
                                </a:rPr>
                                <m:t>𝑝</m:t>
                              </m:r>
                            </m:e>
                            <m:sub>
                              <m:r>
                                <a:rPr lang="en-US" altLang="zh-CN" sz="2100" b="0" i="1" smtClean="0">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smtClean="0">
                                  <a:latin typeface="Cambria Math" panose="02040503050406030204" pitchFamily="18" charset="0"/>
                                  <a:ea typeface="Cambria Math" panose="02040503050406030204" pitchFamily="18" charset="0"/>
                                </a:rPr>
                                <m:t>𝑖</m:t>
                              </m:r>
                              <m:r>
                                <a:rPr lang="en-US" altLang="zh-CN" sz="2100" i="1" smtClean="0">
                                  <a:latin typeface="Cambria Math" panose="02040503050406030204" pitchFamily="18" charset="0"/>
                                  <a:ea typeface="Cambria Math" panose="02040503050406030204" pitchFamily="18" charset="0"/>
                                </a:rPr>
                                <m:t>,</m:t>
                              </m:r>
                              <m:r>
                                <a:rPr lang="en-US" altLang="zh-CN" sz="2100" i="1" smtClean="0">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+1</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𝑗</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sub>
                          </m:sSub>
                        </m:num>
                        <m:den>
                          <m:sSup>
                            <m:sSupPr>
                              <m:ctrlPr>
                                <a:rPr lang="en-US" altLang="zh-CN" sz="2100" b="0" i="1" smtClean="0">
                                  <a:latin typeface="Cambria Math" panose="02040503050406030204" pitchFamily="18" charset="0"/>
                                  <a:ea typeface="Cambria Math" panose="02040503050406030204" pitchFamily="18" charset="0"/>
                                </a:rPr>
                              </m:ctrlPr>
                            </m:sSupPr>
                            <m:e>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𝑥</m:t>
                              </m:r>
                            </m:e>
                            <m:sup>
                              <m:r>
                                <a:rPr lang="en-US" altLang="zh-CN" sz="2100" b="0" i="1" smtClean="0">
                                  <a:latin typeface="Cambria Math" panose="02040503050406030204" pitchFamily="18" charset="0"/>
                                  <a:ea typeface="Cambria Math" panose="02040503050406030204" pitchFamily="18" charset="0"/>
                                </a:rPr>
                                <m:t>2</m:t>
                              </m:r>
                            </m:sup>
                          </m:sSup>
                        </m:den>
                      </m:f>
                      <m:r>
                        <a:rPr lang="en-US" altLang="zh-CN" sz="2100" b="0" i="1" smtClean="0">
                          <a:latin typeface="Cambria Math" panose="02040503050406030204" pitchFamily="18" charset="0"/>
                          <a:ea typeface="Cambria Math" panose="02040503050406030204" pitchFamily="18" charset="0"/>
                        </a:rPr>
                        <m:t>)=−(</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m:rPr>
                          <m:nor/>
                        </m:rPr>
                        <a:rPr lang="en-US" altLang="zh-CN" sz="2100" dirty="0"/>
                        <m:t>+</m:t>
                      </m:r>
                      <m:r>
                        <m:rPr>
                          <m:nor/>
                        </m:rPr>
                        <a:rPr lang="en-US" altLang="zh-CN" sz="2100" dirty="0">
                          <a:ea typeface="Cambria Math" panose="02040503050406030204" pitchFamily="18" charset="0"/>
                        </a:rPr>
                        <m:t> </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a:rPr lang="en-US" altLang="zh-CN" sz="2100" b="0" i="1" smtClean="0">
                          <a:latin typeface="Cambria Math" panose="02040503050406030204" pitchFamily="18" charset="0"/>
                          <a:ea typeface="Cambria Math" panose="02040503050406030204" pitchFamily="18" charset="0"/>
                        </a:rPr>
                        <m:t>)</m:t>
                      </m:r>
                    </m:oMath>
                  </m:oMathPara>
                </a14:m>
                <a:endParaRPr lang="en-US" altLang="zh-CN" sz="2100" dirty="0"/>
              </a:p>
              <a:p>
                <a:pPr marL="457200" lvl="1" indent="0">
                  <a:buNone/>
                </a:pPr>
                <a:r>
                  <a:rPr lang="en-US" altLang="zh-CN" sz="2100" b="0" dirty="0"/>
                  <a:t>                                                             </a:t>
                </a:r>
                <a14:m>
                  <m:oMath xmlns:m="http://schemas.openxmlformats.org/officeDocument/2006/math">
                    <m:r>
                      <a:rPr lang="en-US" altLang="zh-CN" sz="2100" b="0" i="1" smtClean="0">
                        <a:solidFill>
                          <a:srgbClr val="C00000"/>
                        </a:solidFill>
                        <a:latin typeface="Cambria Math" panose="02040503050406030204" pitchFamily="18" charset="0"/>
                      </a:rPr>
                      <m:t>−</m:t>
                    </m:r>
                    <m:f>
                      <m:fPr>
                        <m:ctrlPr>
                          <a:rPr lang="en-US" altLang="zh-CN" sz="2100" b="0" i="1" smtClean="0">
                            <a:solidFill>
                              <a:srgbClr val="C00000"/>
                            </a:solidFill>
                            <a:latin typeface="Cambria Math" panose="02040503050406030204" pitchFamily="18" charset="0"/>
                          </a:rPr>
                        </m:ctrlPr>
                      </m:fPr>
                      <m:num>
                        <m:r>
                          <a:rPr lang="en-US" altLang="zh-CN" sz="2100" b="0" i="1" smtClean="0">
                            <a:solidFill>
                              <a:srgbClr val="C00000"/>
                            </a:solidFill>
                            <a:latin typeface="Cambria Math" panose="02040503050406030204" pitchFamily="18" charset="0"/>
                            <a:ea typeface="Cambria Math" panose="02040503050406030204" pitchFamily="18" charset="0"/>
                          </a:rPr>
                          <m:t>∆</m:t>
                        </m:r>
                        <m:r>
                          <a:rPr lang="en-US" altLang="zh-CN" sz="2100" b="0" i="1" smtClean="0">
                            <a:solidFill>
                              <a:srgbClr val="C00000"/>
                            </a:solidFill>
                            <a:latin typeface="Cambria Math" panose="02040503050406030204" pitchFamily="18" charset="0"/>
                            <a:ea typeface="Cambria Math" panose="02040503050406030204" pitchFamily="18" charset="0"/>
                          </a:rPr>
                          <m:t>𝑡</m:t>
                        </m:r>
                      </m:num>
                      <m:den>
                        <m:r>
                          <a:rPr lang="zh-CN" altLang="en-US" sz="2100" b="0" i="1" smtClean="0">
                            <a:solidFill>
                              <a:srgbClr val="C00000"/>
                            </a:solidFill>
                            <a:latin typeface="Cambria Math" panose="02040503050406030204" pitchFamily="18" charset="0"/>
                          </a:rPr>
                          <m:t>𝜌</m:t>
                        </m:r>
                      </m:den>
                    </m:f>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en-US" altLang="zh-CN" sz="2100" b="0" i="1" smtClean="0">
                        <a:solidFill>
                          <a:srgbClr val="C00000"/>
                        </a:solidFill>
                        <a:latin typeface="Cambria Math" panose="02040503050406030204" pitchFamily="18" charset="0"/>
                      </a:rPr>
                      <m:t>𝑝</m:t>
                    </m:r>
                    <m:r>
                      <a:rPr lang="en-US" altLang="zh-CN" sz="2100" b="0" i="1" smtClean="0">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acc>
                      <m:accPr>
                        <m:chr m:val="⃗"/>
                        <m:ctrlPr>
                          <a:rPr lang="zh-CN" altLang="en-US" sz="2100" i="1">
                            <a:solidFill>
                              <a:srgbClr val="C00000"/>
                            </a:solidFill>
                            <a:latin typeface="Cambria Math" panose="02040503050406030204" pitchFamily="18" charset="0"/>
                          </a:rPr>
                        </m:ctrlPr>
                      </m:accPr>
                      <m:e>
                        <m:r>
                          <a:rPr lang="en-US" altLang="zh-CN" sz="2100" i="1">
                            <a:solidFill>
                              <a:srgbClr val="C00000"/>
                            </a:solidFill>
                            <a:latin typeface="Cambria Math" panose="02040503050406030204" pitchFamily="18" charset="0"/>
                          </a:rPr>
                          <m:t>𝑢</m:t>
                        </m:r>
                      </m:e>
                    </m:acc>
                  </m:oMath>
                </a14:m>
                <a:r>
                  <a:rPr lang="zh-CN" altLang="en-US" sz="2100" dirty="0"/>
                  <a:t>（泊松方程）</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t="-23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19372" y="4081348"/>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01082" y="3113379"/>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01082" y="3113379"/>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869453" y="2218289"/>
            <a:ext cx="428050" cy="879604"/>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3D6F5086-419E-405B-A505-31A0C5F6589D}"/>
              </a:ext>
            </a:extLst>
          </p:cNvPr>
          <p:cNvSpPr/>
          <p:nvPr/>
        </p:nvSpPr>
        <p:spPr>
          <a:xfrm>
            <a:off x="4377851" y="3880493"/>
            <a:ext cx="3301199" cy="53235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弧形 51">
            <a:extLst>
              <a:ext uri="{FF2B5EF4-FFF2-40B4-BE49-F238E27FC236}">
                <a16:creationId xmlns:a16="http://schemas.microsoft.com/office/drawing/2014/main" id="{394E934E-9F5B-41D7-9420-370B5EB5A851}"/>
              </a:ext>
            </a:extLst>
          </p:cNvPr>
          <p:cNvSpPr/>
          <p:nvPr/>
        </p:nvSpPr>
        <p:spPr>
          <a:xfrm rot="5400000">
            <a:off x="7580871" y="4094954"/>
            <a:ext cx="340497" cy="1033163"/>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56" name="箭头: 下 55">
            <a:extLst>
              <a:ext uri="{FF2B5EF4-FFF2-40B4-BE49-F238E27FC236}">
                <a16:creationId xmlns:a16="http://schemas.microsoft.com/office/drawing/2014/main" id="{BDDB0432-10A1-4294-8598-30DB8DAA224C}"/>
              </a:ext>
            </a:extLst>
          </p:cNvPr>
          <p:cNvSpPr/>
          <p:nvPr/>
        </p:nvSpPr>
        <p:spPr>
          <a:xfrm>
            <a:off x="6294120" y="4505829"/>
            <a:ext cx="366811" cy="61690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9568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EE41050-ED3A-42C1-85F6-9029B1A625CB}"/>
                  </a:ext>
                </a:extLst>
              </p:cNvPr>
              <p:cNvSpPr txBox="1"/>
              <p:nvPr/>
            </p:nvSpPr>
            <p:spPr>
              <a:xfrm>
                <a:off x="2889202" y="3996659"/>
                <a:ext cx="4314578" cy="114492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limLow>
                        <m:limLowPr>
                          <m:ctrlPr>
                            <a:rPr lang="en-US" altLang="zh-CN" i="1" smtClean="0">
                              <a:solidFill>
                                <a:schemeClr val="accent1"/>
                              </a:solidFill>
                              <a:latin typeface="Cambria Math" panose="02040503050406030204" pitchFamily="18" charset="0"/>
                            </a:rPr>
                          </m:ctrlPr>
                        </m:limLowPr>
                        <m:e>
                          <m:groupChr>
                            <m:groupChrPr>
                              <m:chr m:val="⏟"/>
                              <m:ctrlPr>
                                <a:rPr lang="en-US" altLang="zh-CN" i="1" smtClean="0">
                                  <a:solidFill>
                                    <a:schemeClr val="accent1"/>
                                  </a:solidFill>
                                  <a:latin typeface="Cambria Math" panose="02040503050406030204" pitchFamily="18" charset="0"/>
                                </a:rPr>
                              </m:ctrlPr>
                            </m:groupChrPr>
                            <m:e>
                              <m:d>
                                <m:dPr>
                                  <m:begChr m:val="["/>
                                  <m:endChr m:val="]"/>
                                  <m:ctrlPr>
                                    <a:rPr lang="en-US" altLang="zh-CN" i="1">
                                      <a:solidFill>
                                        <a:schemeClr val="accent1"/>
                                      </a:solidFill>
                                      <a:latin typeface="Cambria Math" panose="02040503050406030204" pitchFamily="18" charset="0"/>
                                    </a:rPr>
                                  </m:ctrlPr>
                                </m:dPr>
                                <m:e>
                                  <m:m>
                                    <m:mPr>
                                      <m:mcs>
                                        <m:mc>
                                          <m:mcPr>
                                            <m:count m:val="3"/>
                                            <m:mcJc m:val="center"/>
                                          </m:mcPr>
                                        </m:mc>
                                      </m:mcs>
                                      <m:ctrlPr>
                                        <a:rPr lang="en-US" altLang="zh-CN" i="1">
                                          <a:solidFill>
                                            <a:schemeClr val="accent1"/>
                                          </a:solidFill>
                                          <a:latin typeface="Cambria Math" panose="02040503050406030204" pitchFamily="18" charset="0"/>
                                        </a:rPr>
                                      </m:ctrlPr>
                                    </m:mPr>
                                    <m:mr>
                                      <m:e>
                                        <m:sSub>
                                          <m:sSubPr>
                                            <m:ctrlPr>
                                              <a:rPr lang="en-US" altLang="zh-CN" i="1">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i="1">
                                                <a:solidFill>
                                                  <a:schemeClr val="accent1"/>
                                                </a:solidFill>
                                                <a:latin typeface="Cambria Math" panose="02040503050406030204" pitchFamily="18" charset="0"/>
                                                <a:ea typeface="Cambria Math" panose="02040503050406030204" pitchFamily="18" charset="0"/>
                                              </a:rPr>
                                              <m:t>0,0</m:t>
                                            </m:r>
                                          </m:sub>
                                        </m:sSub>
                                      </m:e>
                                      <m:e>
                                        <m:r>
                                          <a:rPr lang="en-US" altLang="zh-CN" i="1">
                                            <a:solidFill>
                                              <a:schemeClr val="accent1"/>
                                            </a:solidFill>
                                            <a:latin typeface="Cambria Math" panose="02040503050406030204" pitchFamily="18" charset="0"/>
                                          </a:rPr>
                                          <m:t>⋯</m:t>
                                        </m:r>
                                      </m:e>
                                      <m:e>
                                        <m:sSub>
                                          <m:sSubPr>
                                            <m:ctrlPr>
                                              <a:rPr lang="en-US" altLang="zh-CN" i="1">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i="1">
                                                <a:solidFill>
                                                  <a:schemeClr val="accent1"/>
                                                </a:solidFill>
                                                <a:latin typeface="Cambria Math" panose="02040503050406030204" pitchFamily="18" charset="0"/>
                                                <a:ea typeface="Cambria Math" panose="02040503050406030204" pitchFamily="18" charset="0"/>
                                              </a:rPr>
                                              <m:t>0,</m:t>
                                            </m:r>
                                            <m:r>
                                              <a:rPr lang="en-US" altLang="zh-CN" i="1">
                                                <a:solidFill>
                                                  <a:schemeClr val="accent1"/>
                                                </a:solidFill>
                                                <a:latin typeface="Cambria Math" panose="02040503050406030204" pitchFamily="18" charset="0"/>
                                                <a:ea typeface="Cambria Math" panose="02040503050406030204" pitchFamily="18" charset="0"/>
                                              </a:rPr>
                                              <m:t>𝑚</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𝑛</m:t>
                                            </m:r>
                                          </m:sub>
                                        </m:sSub>
                                      </m:e>
                                    </m:mr>
                                    <m:mr>
                                      <m:e>
                                        <m:r>
                                          <a:rPr lang="en-US" altLang="zh-CN" i="1">
                                            <a:solidFill>
                                              <a:schemeClr val="accent1"/>
                                            </a:solidFill>
                                            <a:latin typeface="Cambria Math" panose="02040503050406030204" pitchFamily="18" charset="0"/>
                                          </a:rPr>
                                          <m:t>⋮</m:t>
                                        </m:r>
                                      </m:e>
                                      <m:e>
                                        <m:r>
                                          <a:rPr lang="en-US" altLang="zh-CN" i="1">
                                            <a:solidFill>
                                              <a:schemeClr val="accent1"/>
                                            </a:solidFill>
                                            <a:latin typeface="Cambria Math" panose="02040503050406030204" pitchFamily="18" charset="0"/>
                                          </a:rPr>
                                          <m:t>⋱</m:t>
                                        </m:r>
                                      </m:e>
                                      <m:e>
                                        <m:r>
                                          <a:rPr lang="en-US" altLang="zh-CN" i="1">
                                            <a:solidFill>
                                              <a:schemeClr val="accent1"/>
                                            </a:solidFill>
                                            <a:latin typeface="Cambria Math" panose="02040503050406030204" pitchFamily="18" charset="0"/>
                                          </a:rPr>
                                          <m:t>⋮</m:t>
                                        </m:r>
                                      </m:e>
                                    </m:mr>
                                    <m:mr>
                                      <m:e>
                                        <m:sSub>
                                          <m:sSubPr>
                                            <m:ctrlPr>
                                              <a:rPr lang="en-US" altLang="zh-CN" i="1">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i="1">
                                                <a:solidFill>
                                                  <a:schemeClr val="accent1"/>
                                                </a:solidFill>
                                                <a:latin typeface="Cambria Math" panose="02040503050406030204" pitchFamily="18" charset="0"/>
                                                <a:ea typeface="Cambria Math" panose="02040503050406030204" pitchFamily="18" charset="0"/>
                                              </a:rPr>
                                              <m:t>𝑚</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𝑛</m:t>
                                            </m:r>
                                            <m:r>
                                              <a:rPr lang="en-US" altLang="zh-CN" i="1">
                                                <a:solidFill>
                                                  <a:schemeClr val="accent1"/>
                                                </a:solidFill>
                                                <a:latin typeface="Cambria Math" panose="02040503050406030204" pitchFamily="18" charset="0"/>
                                                <a:ea typeface="Cambria Math" panose="02040503050406030204" pitchFamily="18" charset="0"/>
                                              </a:rPr>
                                              <m:t>,0</m:t>
                                            </m:r>
                                          </m:sub>
                                        </m:sSub>
                                      </m:e>
                                      <m:e>
                                        <m:r>
                                          <a:rPr lang="en-US" altLang="zh-CN" i="1">
                                            <a:solidFill>
                                              <a:schemeClr val="accent1"/>
                                            </a:solidFill>
                                            <a:latin typeface="Cambria Math" panose="02040503050406030204" pitchFamily="18" charset="0"/>
                                          </a:rPr>
                                          <m:t>⋯</m:t>
                                        </m:r>
                                      </m:e>
                                      <m:e>
                                        <m:sSub>
                                          <m:sSubPr>
                                            <m:ctrlPr>
                                              <a:rPr lang="en-US" altLang="zh-CN" i="1">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𝑎</m:t>
                                            </m:r>
                                          </m:e>
                                          <m:sub>
                                            <m:r>
                                              <a:rPr lang="en-US" altLang="zh-CN" i="1">
                                                <a:solidFill>
                                                  <a:schemeClr val="accent1"/>
                                                </a:solidFill>
                                                <a:latin typeface="Cambria Math" panose="02040503050406030204" pitchFamily="18" charset="0"/>
                                                <a:ea typeface="Cambria Math" panose="02040503050406030204" pitchFamily="18" charset="0"/>
                                              </a:rPr>
                                              <m:t>𝑚</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𝑛</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𝑚</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𝑚</m:t>
                          </m:r>
                          <m:r>
                            <a:rPr lang="en-US" altLang="zh-CN" b="0" i="1" smtClean="0">
                              <a:solidFill>
                                <a:schemeClr val="accent1"/>
                              </a:solidFill>
                              <a:latin typeface="Cambria Math" panose="02040503050406030204" pitchFamily="18" charset="0"/>
                            </a:rPr>
                            <m:t>∗</m:t>
                          </m:r>
                          <m:r>
                            <a:rPr lang="en-US" altLang="zh-CN" b="0" i="1" smtClean="0">
                              <a:solidFill>
                                <a:schemeClr val="accent1"/>
                              </a:solidFill>
                              <a:latin typeface="Cambria Math" panose="02040503050406030204" pitchFamily="18" charset="0"/>
                            </a:rPr>
                            <m:t>𝑛</m:t>
                          </m:r>
                          <m:r>
                            <a:rPr lang="en-US" altLang="zh-CN" b="0" i="1" smtClean="0">
                              <a:solidFill>
                                <a:schemeClr val="accent1"/>
                              </a:solidFill>
                              <a:latin typeface="Cambria Math" panose="02040503050406030204" pitchFamily="18" charset="0"/>
                            </a:rPr>
                            <m:t>) ×(</m:t>
                          </m:r>
                          <m:r>
                            <a:rPr lang="en-US" altLang="zh-CN" i="1">
                              <a:solidFill>
                                <a:schemeClr val="accent1"/>
                              </a:solidFill>
                              <a:latin typeface="Cambria Math" panose="02040503050406030204" pitchFamily="18" charset="0"/>
                              <a:ea typeface="Cambria Math" panose="02040503050406030204" pitchFamily="18" charset="0"/>
                            </a:rPr>
                            <m:t>𝑚</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𝑛</m:t>
                          </m:r>
                          <m:r>
                            <a:rPr lang="en-US" altLang="zh-CN" b="0" i="1" smtClean="0">
                              <a:solidFill>
                                <a:schemeClr val="accent1"/>
                              </a:solidFill>
                              <a:latin typeface="Cambria Math" panose="02040503050406030204" pitchFamily="18" charset="0"/>
                              <a:ea typeface="Cambria Math" panose="02040503050406030204" pitchFamily="18" charset="0"/>
                            </a:rPr>
                            <m:t>)</m:t>
                          </m:r>
                        </m:lim>
                      </m:limLow>
                      <m:limLow>
                        <m:limLowPr>
                          <m:ctrlPr>
                            <a:rPr lang="en-US" altLang="zh-CN" i="1" smtClean="0">
                              <a:solidFill>
                                <a:schemeClr val="accent2"/>
                              </a:solidFill>
                              <a:latin typeface="Cambria Math" panose="02040503050406030204" pitchFamily="18" charset="0"/>
                            </a:rPr>
                          </m:ctrlPr>
                        </m:limLowPr>
                        <m:e>
                          <m:groupChr>
                            <m:groupChrPr>
                              <m:chr m:val="⏟"/>
                              <m:ctrlPr>
                                <a:rPr lang="en-US" altLang="zh-CN" i="1" smtClean="0">
                                  <a:solidFill>
                                    <a:schemeClr val="accent2"/>
                                  </a:solidFill>
                                  <a:latin typeface="Cambria Math" panose="02040503050406030204" pitchFamily="18" charset="0"/>
                                </a:rPr>
                              </m:ctrlPr>
                            </m:groupChrPr>
                            <m:e>
                              <m:d>
                                <m:dPr>
                                  <m:begChr m:val="["/>
                                  <m:endChr m:val="]"/>
                                  <m:ctrlPr>
                                    <a:rPr lang="en-US" altLang="zh-CN" i="1">
                                      <a:solidFill>
                                        <a:schemeClr val="accent2"/>
                                      </a:solidFill>
                                      <a:latin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rPr>
                                      </m:ctrlPr>
                                    </m:mPr>
                                    <m:mr>
                                      <m:e>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𝑝</m:t>
                                            </m:r>
                                          </m:e>
                                          <m:sub>
                                            <m:r>
                                              <a:rPr lang="en-US" altLang="zh-CN"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i="1">
                                            <a:solidFill>
                                              <a:schemeClr val="accent2"/>
                                            </a:solidFill>
                                            <a:latin typeface="Cambria Math" panose="02040503050406030204" pitchFamily="18" charset="0"/>
                                          </a:rPr>
                                          <m:t>⋮</m:t>
                                        </m:r>
                                      </m:e>
                                    </m:mr>
                                    <m:mr>
                                      <m:e>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𝑝</m:t>
                                            </m:r>
                                          </m:e>
                                          <m:sub>
                                            <m:r>
                                              <a:rPr lang="en-US" altLang="zh-CN" i="1">
                                                <a:solidFill>
                                                  <a:schemeClr val="accent2"/>
                                                </a:solidFill>
                                                <a:latin typeface="Cambria Math" panose="02040503050406030204" pitchFamily="18" charset="0"/>
                                                <a:ea typeface="Cambria Math" panose="02040503050406030204" pitchFamily="18" charset="0"/>
                                              </a:rPr>
                                              <m:t>𝑚</m:t>
                                            </m:r>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b="0" i="1" smtClean="0">
                              <a:solidFill>
                                <a:schemeClr val="accent2"/>
                              </a:solidFill>
                              <a:latin typeface="Cambria Math" panose="02040503050406030204" pitchFamily="18" charset="0"/>
                            </a:rPr>
                            <m:t>𝑚</m:t>
                          </m:r>
                          <m: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𝑛</m:t>
                          </m:r>
                        </m:lim>
                      </m:limLow>
                      <m:r>
                        <a:rPr lang="en-US" altLang="zh-CN" b="0" i="1" smtClean="0">
                          <a:latin typeface="Cambria Math" panose="02040503050406030204" pitchFamily="18" charset="0"/>
                          <a:ea typeface="Cambria Math" panose="02040503050406030204" pitchFamily="18" charset="0"/>
                        </a:rPr>
                        <m:t>=</m:t>
                      </m:r>
                      <m:limLow>
                        <m:limLowPr>
                          <m:ctrlPr>
                            <a:rPr lang="en-US" altLang="zh-CN" b="0" i="1" smtClean="0">
                              <a:latin typeface="Cambria Math" panose="02040503050406030204" pitchFamily="18" charset="0"/>
                              <a:ea typeface="Cambria Math" panose="02040503050406030204" pitchFamily="18" charset="0"/>
                            </a:rPr>
                          </m:ctrlPr>
                        </m:limLowPr>
                        <m:e>
                          <m:groupChr>
                            <m:groupChrPr>
                              <m:chr m:val="⏟"/>
                              <m:ctrlPr>
                                <a:rPr lang="en-US" altLang="zh-CN" b="0" i="1" smtClean="0">
                                  <a:latin typeface="Cambria Math" panose="02040503050406030204" pitchFamily="18" charset="0"/>
                                  <a:ea typeface="Cambria Math" panose="02040503050406030204" pitchFamily="18" charset="0"/>
                                </a:rPr>
                              </m:ctrlPr>
                            </m:groupChrPr>
                            <m:e>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e>
                                          <m:sub>
                                            <m:r>
                                              <a:rPr lang="en-US" altLang="zh-CN" i="1">
                                                <a:latin typeface="Cambria Math" panose="02040503050406030204" pitchFamily="18" charset="0"/>
                                                <a:ea typeface="Cambria Math" panose="02040503050406030204" pitchFamily="18" charset="0"/>
                                              </a:rPr>
                                              <m:t>0,0</m:t>
                                            </m:r>
                                          </m:sub>
                                        </m:sSub>
                                      </m:e>
                                    </m:mr>
                                    <m:mr>
                                      <m:e>
                                        <m:r>
                                          <m:rPr>
                                            <m:brk m:alnAt="7"/>
                                          </m:rPr>
                                          <a:rPr lang="en-US" altLang="zh-CN" i="1">
                                            <a:latin typeface="Cambria Math" panose="02040503050406030204" pitchFamily="18" charset="0"/>
                                          </a:rPr>
                                          <m:t>⋮</m:t>
                                        </m:r>
                                      </m:e>
                                    </m:mr>
                                    <m:m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e>
                                          <m:sub>
                                            <m:r>
                                              <a:rPr lang="en-US" altLang="zh-CN" i="1">
                                                <a:latin typeface="Cambria Math" panose="02040503050406030204" pitchFamily="18" charset="0"/>
                                                <a:ea typeface="Cambria Math" panose="02040503050406030204" pitchFamily="18" charset="0"/>
                                              </a:rPr>
                                              <m:t>𝑚</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𝑛</m:t>
                                            </m:r>
                                          </m:sub>
                                        </m:sSub>
                                      </m:e>
                                    </m:mr>
                                  </m:m>
                                </m:e>
                              </m:d>
                            </m:e>
                          </m:groupChr>
                        </m:e>
                        <m:lim>
                          <m:r>
                            <a:rPr lang="en-US" altLang="zh-CN" b="0" i="1" smtClean="0">
                              <a:latin typeface="Cambria Math" panose="02040503050406030204" pitchFamily="18" charset="0"/>
                              <a:ea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lim>
                      </m:limLow>
                    </m:oMath>
                  </m:oMathPara>
                </a14:m>
                <a:endParaRPr lang="zh-CN" altLang="en-US" dirty="0"/>
              </a:p>
            </p:txBody>
          </p:sp>
        </mc:Choice>
        <mc:Fallback>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889202" y="3996659"/>
                <a:ext cx="4314578" cy="11449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25938101-E537-4FA8-BDEF-FDBF3836C0AA}"/>
                  </a:ext>
                </a:extLst>
              </p:cNvPr>
              <p:cNvSpPr/>
              <p:nvPr/>
            </p:nvSpPr>
            <p:spPr>
              <a:xfrm>
                <a:off x="4830426" y="2644458"/>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830426" y="2644458"/>
                <a:ext cx="3493585" cy="526298"/>
              </a:xfrm>
              <a:prstGeom prst="rect">
                <a:avLst/>
              </a:prstGeom>
              <a:blipFill>
                <a:blip r:embed="rId4"/>
                <a:stretch>
                  <a:fillRect r="-1222" b="-34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66652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num>
                        <m:den>
                          <m:r>
                            <a:rPr lang="zh-CN" altLang="en-US" i="1">
                              <a:latin typeface="Cambria Math" panose="02040503050406030204" pitchFamily="18" charset="0"/>
                              <a:ea typeface="Cambria Math" panose="02040503050406030204" pitchFamily="18" charset="0"/>
                            </a:rPr>
                            <m:t>𝜌</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4</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r>
                                <a:rPr lang="en-US" altLang="zh-CN" i="1">
                                  <a:latin typeface="Cambria Math" panose="02040503050406030204" pitchFamily="18" charset="0"/>
                                  <a:ea typeface="Cambria Math" panose="02040503050406030204" pitchFamily="18" charset="0"/>
                                </a:rPr>
                                <m:t>𝑗</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𝑗</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sub>
                          </m:sSub>
                        </m:num>
                        <m:den>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sup>
                              <m:r>
                                <a:rPr lang="en-US" altLang="zh-CN" i="1">
                                  <a:latin typeface="Cambria Math" panose="02040503050406030204" pitchFamily="18" charset="0"/>
                                  <a:ea typeface="Cambria Math" panose="02040503050406030204" pitchFamily="18" charset="0"/>
                                </a:rPr>
                                <m:t>2</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m:rPr>
                          <m:nor/>
                        </m:rPr>
                        <a:rPr lang="en-US" altLang="zh-CN" dirty="0"/>
                        <m:t>+</m:t>
                      </m:r>
                      <m:r>
                        <m:rPr>
                          <m:nor/>
                        </m:rPr>
                        <a:rPr lang="en-US" altLang="zh-CN" dirty="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oMath>
                  </m:oMathPara>
                </a14:m>
                <a:endParaRPr lang="en-US" altLang="zh-CN" dirty="0"/>
              </a:p>
            </p:txBody>
          </p:sp>
        </mc:Choice>
        <mc:Fallback>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6665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矩形 54">
                <a:extLst>
                  <a:ext uri="{FF2B5EF4-FFF2-40B4-BE49-F238E27FC236}">
                    <a16:creationId xmlns:a16="http://schemas.microsoft.com/office/drawing/2014/main" id="{61FBB1DB-B235-4020-9813-65CF97B153CB}"/>
                  </a:ext>
                </a:extLst>
              </p:cNvPr>
              <p:cNvSpPr/>
              <p:nvPr/>
            </p:nvSpPr>
            <p:spPr>
              <a:xfrm>
                <a:off x="5497240" y="3393246"/>
                <a:ext cx="95558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solidFill>
                            <a:schemeClr val="accent1"/>
                          </a:solidFill>
                          <a:latin typeface="Cambria Math" panose="02040503050406030204" pitchFamily="18" charset="0"/>
                        </a:rPr>
                        <m:t>𝐴</m:t>
                      </m:r>
                      <m:r>
                        <a:rPr lang="en-US" altLang="zh-CN" i="1" smtClean="0">
                          <a:solidFill>
                            <a:schemeClr val="accent2"/>
                          </a:solidFill>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𝑏</m:t>
                      </m:r>
                    </m:oMath>
                  </m:oMathPara>
                </a14:m>
                <a:endParaRPr lang="en-US" altLang="zh-CN" dirty="0"/>
              </a:p>
            </p:txBody>
          </p:sp>
        </mc:Choice>
        <mc:Fallback>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497240" y="3393246"/>
                <a:ext cx="955583" cy="369332"/>
              </a:xfrm>
              <a:prstGeom prst="rect">
                <a:avLst/>
              </a:prstGeom>
              <a:blipFill>
                <a:blip r:embed="rId6"/>
                <a:stretch>
                  <a:fillRect b="-6667"/>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534834" y="2907607"/>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15682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SPH</a:t>
            </a:r>
            <a:r>
              <a:rPr lang="zh-CN" altLang="en-US" dirty="0"/>
              <a:t>近似求解</a:t>
            </a:r>
            <a:r>
              <a:rPr lang="en-US" altLang="zh-CN" dirty="0"/>
              <a:t>NS</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6114898" y="2742379"/>
                <a:ext cx="1870961" cy="745269"/>
              </a:xfrm>
              <a:prstGeom prst="rect">
                <a:avLst/>
              </a:prstGeom>
            </p:spPr>
            <p:txBody>
              <a:bodyPr wrap="none">
                <a:spAutoFit/>
              </a:bodyPr>
              <a:lstStyle/>
              <a:p>
                <a:r>
                  <a:rPr lang="zh-CN" altLang="en-US" sz="2000" dirty="0"/>
                  <a:t>两边同时乘以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6114898" y="2742379"/>
                <a:ext cx="1870961" cy="745269"/>
              </a:xfrm>
              <a:prstGeom prst="rect">
                <a:avLst/>
              </a:prstGeom>
              <a:blipFill>
                <a:blip r:embed="rId4"/>
                <a:stretch>
                  <a:fillRect l="-3257"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a:endCxn id="17" idx="3"/>
          </p:cNvCxnSpPr>
          <p:nvPr/>
        </p:nvCxnSpPr>
        <p:spPr>
          <a:xfrm rot="5400000">
            <a:off x="5100288" y="2624521"/>
            <a:ext cx="1058178" cy="933246"/>
          </a:xfrm>
          <a:prstGeom prst="bentConnector2">
            <a:avLst/>
          </a:prstGeom>
          <a:ln w="952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756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247A8C-377A-4D2F-85FE-BE74DB7430BC}"/>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D01C3D-ACB8-499E-965C-D921EDFB56F9}"/>
                  </a:ext>
                </a:extLst>
              </p:cNvPr>
              <p:cNvSpPr>
                <a:spLocks noGrp="1"/>
              </p:cNvSpPr>
              <p:nvPr>
                <p:ph idx="1"/>
              </p:nvPr>
            </p:nvSpPr>
            <p:spPr/>
            <p:txBody>
              <a:bodyPr/>
              <a:lstStyle/>
              <a:p>
                <a:r>
                  <a:rPr lang="zh-CN" altLang="en-US" dirty="0"/>
                  <a:t>用粒子对流体体积进行离散</a:t>
                </a:r>
                <a:endParaRPr lang="en-US" altLang="zh-CN" dirty="0"/>
              </a:p>
              <a:p>
                <a:r>
                  <a:rPr lang="zh-CN" altLang="en-US" dirty="0"/>
                  <a:t>每个粒子代表一定的流体体积</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粒子的属性</a:t>
                </a:r>
                <a:endParaRPr lang="en-US" altLang="zh-CN" dirty="0"/>
              </a:p>
              <a:p>
                <a:pPr lvl="1"/>
                <a:r>
                  <a:rPr lang="zh-CN" altLang="en-US" dirty="0"/>
                  <a:t>属性存储在粒子上</a:t>
                </a:r>
                <a:endParaRPr lang="en-US" altLang="zh-CN" dirty="0"/>
              </a:p>
              <a:p>
                <a:pPr lvl="1"/>
                <a:r>
                  <a:rPr lang="zh-CN" altLang="en-US" dirty="0"/>
                  <a:t>由其邻域粒子的属性值的加权平均决定</a:t>
                </a:r>
                <a:endParaRPr lang="en-US" altLang="zh-CN" dirty="0"/>
              </a:p>
              <a:p>
                <a:pPr lvl="1"/>
                <a:r>
                  <a:rPr lang="zh-CN" altLang="en-US" dirty="0"/>
                  <a:t>采用平滑核函数</a:t>
                </a:r>
                <a:r>
                  <a:rPr lang="en-US" altLang="zh-CN" dirty="0"/>
                  <a:t>W</a:t>
                </a:r>
                <a:r>
                  <a:rPr lang="zh-CN" altLang="en-US" dirty="0"/>
                  <a:t>来对权重进行插值</a:t>
                </a:r>
              </a:p>
            </p:txBody>
          </p:sp>
        </mc:Choice>
        <mc:Fallback xmlns="">
          <p:sp>
            <p:nvSpPr>
              <p:cNvPr id="3" name="内容占位符 2">
                <a:extLst>
                  <a:ext uri="{FF2B5EF4-FFF2-40B4-BE49-F238E27FC236}">
                    <a16:creationId xmlns:a16="http://schemas.microsoft.com/office/drawing/2014/main" id="{5AD01C3D-ACB8-499E-965C-D921EDFB56F9}"/>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6DC3C64-B723-44BB-B45E-870285856686}"/>
              </a:ext>
            </a:extLst>
          </p:cNvPr>
          <p:cNvPicPr>
            <a:picLocks noChangeAspect="1"/>
          </p:cNvPicPr>
          <p:nvPr/>
        </p:nvPicPr>
        <p:blipFill>
          <a:blip r:embed="rId4"/>
          <a:stretch>
            <a:fillRect/>
          </a:stretch>
        </p:blipFill>
        <p:spPr>
          <a:xfrm>
            <a:off x="7546378" y="2604540"/>
            <a:ext cx="3216562" cy="2904345"/>
          </a:xfrm>
          <a:prstGeom prst="rect">
            <a:avLst/>
          </a:prstGeom>
        </p:spPr>
      </p:pic>
    </p:spTree>
    <p:extLst>
      <p:ext uri="{BB962C8B-B14F-4D97-AF65-F5344CB8AC3E}">
        <p14:creationId xmlns:p14="http://schemas.microsoft.com/office/powerpoint/2010/main" val="3313523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EB6D3-8F2B-4240-ACB3-F306BDB31617}"/>
              </a:ext>
            </a:extLst>
          </p:cNvPr>
          <p:cNvSpPr>
            <a:spLocks noGrp="1"/>
          </p:cNvSpPr>
          <p:nvPr>
            <p:ph type="title"/>
          </p:nvPr>
        </p:nvSpPr>
        <p:spPr/>
        <p:txBody>
          <a:bodyPr/>
          <a:lstStyle/>
          <a:p>
            <a:r>
              <a:rPr lang="en-US" altLang="zh-CN" dirty="0"/>
              <a:t>SPH</a:t>
            </a:r>
            <a:endParaRPr lang="zh-CN" altLang="en-US" dirty="0"/>
          </a:p>
        </p:txBody>
      </p:sp>
      <p:sp>
        <p:nvSpPr>
          <p:cNvPr id="3" name="内容占位符 2">
            <a:extLst>
              <a:ext uri="{FF2B5EF4-FFF2-40B4-BE49-F238E27FC236}">
                <a16:creationId xmlns:a16="http://schemas.microsoft.com/office/drawing/2014/main" id="{BBEEDFF7-55AF-4801-8B44-3A404713B008}"/>
              </a:ext>
            </a:extLst>
          </p:cNvPr>
          <p:cNvSpPr>
            <a:spLocks noGrp="1"/>
          </p:cNvSpPr>
          <p:nvPr>
            <p:ph idx="1"/>
          </p:nvPr>
        </p:nvSpPr>
        <p:spPr/>
        <p:txBody>
          <a:bodyPr/>
          <a:lstStyle/>
          <a:p>
            <a:r>
              <a:rPr lang="en-US" altLang="zh-CN" dirty="0"/>
              <a:t>Smoothed Particle Hydrodynamics</a:t>
            </a:r>
          </a:p>
          <a:p>
            <a:r>
              <a:rPr lang="zh-CN" altLang="en-US" dirty="0"/>
              <a:t>粒子间相互作用</a:t>
            </a:r>
            <a:endParaRPr lang="en-US" altLang="zh-CN" dirty="0"/>
          </a:p>
          <a:p>
            <a:r>
              <a:rPr lang="zh-CN" altLang="en-US" dirty="0"/>
              <a:t>力</a:t>
            </a:r>
            <a:r>
              <a:rPr lang="en-US" altLang="zh-CN" dirty="0"/>
              <a:t>-&gt;</a:t>
            </a:r>
            <a:r>
              <a:rPr lang="zh-CN" altLang="en-US" dirty="0"/>
              <a:t>速度</a:t>
            </a:r>
            <a:r>
              <a:rPr lang="en-US" altLang="zh-CN" dirty="0"/>
              <a:t>-&gt;</a:t>
            </a:r>
            <a:r>
              <a:rPr lang="zh-CN" altLang="en-US" dirty="0"/>
              <a:t>位置</a:t>
            </a:r>
          </a:p>
        </p:txBody>
      </p:sp>
    </p:spTree>
    <p:extLst>
      <p:ext uri="{BB962C8B-B14F-4D97-AF65-F5344CB8AC3E}">
        <p14:creationId xmlns:p14="http://schemas.microsoft.com/office/powerpoint/2010/main" val="329357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lstStyle/>
          <a:p>
            <a:r>
              <a:rPr lang="zh-CN" altLang="en-US" dirty="0"/>
              <a:t>固体</a:t>
            </a:r>
            <a:endParaRPr lang="en-US" altLang="zh-CN" dirty="0"/>
          </a:p>
          <a:p>
            <a:r>
              <a:rPr lang="zh-CN" altLang="en-US" dirty="0"/>
              <a:t>液体和气体（烟雾、海浪、水滴</a:t>
            </a:r>
            <a:r>
              <a:rPr lang="en-US" altLang="zh-CN" dirty="0"/>
              <a:t>…</a:t>
            </a:r>
            <a:r>
              <a:rPr lang="zh-CN" altLang="en-US" dirty="0"/>
              <a:t>）</a:t>
            </a:r>
            <a:endParaRPr lang="en-US" altLang="zh-CN" dirty="0"/>
          </a:p>
          <a:p>
            <a:pPr lvl="1"/>
            <a:r>
              <a:rPr lang="zh-CN" altLang="en-US" dirty="0"/>
              <a:t>流动：不断变形的运动</a:t>
            </a:r>
          </a:p>
        </p:txBody>
      </p:sp>
      <p:pic>
        <p:nvPicPr>
          <p:cNvPr id="4" name="图片 3">
            <a:extLst>
              <a:ext uri="{FF2B5EF4-FFF2-40B4-BE49-F238E27FC236}">
                <a16:creationId xmlns:a16="http://schemas.microsoft.com/office/drawing/2014/main" id="{96C8017C-7711-44E7-A5EE-DFFC51344378}"/>
              </a:ext>
            </a:extLst>
          </p:cNvPr>
          <p:cNvPicPr>
            <a:picLocks noChangeAspect="1"/>
          </p:cNvPicPr>
          <p:nvPr/>
        </p:nvPicPr>
        <p:blipFill>
          <a:blip r:embed="rId3"/>
          <a:stretch>
            <a:fillRect/>
          </a:stretch>
        </p:blipFill>
        <p:spPr>
          <a:xfrm>
            <a:off x="6406856" y="3152524"/>
            <a:ext cx="5620044" cy="3159376"/>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6206842" y="2712190"/>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9161128" y="2712190"/>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258071" y="4494520"/>
            <a:ext cx="7194916" cy="2138012"/>
            <a:chOff x="-50713" y="3429000"/>
            <a:chExt cx="9397691"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50713" y="4275189"/>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50713" y="4275189"/>
                  <a:ext cx="1291379" cy="369332"/>
                </a:xfrm>
                <a:prstGeom prst="rect">
                  <a:avLst/>
                </a:prstGeom>
                <a:blipFill>
                  <a:blip r:embed="rId4"/>
                  <a:stretch>
                    <a:fillRect r="-22086" b="-391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9"/>
                  <a:ext cx="125867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43" name="矩形 142">
                  <a:extLst>
                    <a:ext uri="{FF2B5EF4-FFF2-40B4-BE49-F238E27FC236}">
                      <a16:creationId xmlns:a16="http://schemas.microsoft.com/office/drawing/2014/main" id="{C39DFB75-C5D5-45A1-9AAD-DBFDF6B0AE94}"/>
                    </a:ext>
                  </a:extLst>
                </p:cNvPr>
                <p:cNvSpPr>
                  <a:spLocks noRot="1" noChangeAspect="1" noMove="1" noResize="1" noEditPoints="1" noAdjustHandles="1" noChangeArrowheads="1" noChangeShapeType="1" noTextEdit="1"/>
                </p:cNvSpPr>
                <p:nvPr/>
              </p:nvSpPr>
              <p:spPr>
                <a:xfrm>
                  <a:off x="1825447" y="5575249"/>
                  <a:ext cx="1258678" cy="646331"/>
                </a:xfrm>
                <a:prstGeom prst="rect">
                  <a:avLst/>
                </a:prstGeom>
                <a:blipFill>
                  <a:blip r:embed="rId5"/>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7797134" y="2422072"/>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0861997" y="4753266"/>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0861997" y="4753266"/>
                <a:ext cx="983603" cy="410946"/>
              </a:xfrm>
              <a:prstGeom prst="rect">
                <a:avLst/>
              </a:prstGeom>
              <a:blipFill>
                <a:blip r:embed="rId12"/>
                <a:stretch>
                  <a:fillRect t="-22388" r="-11801" b="-119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8210687" y="4112609"/>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8210687" y="4112609"/>
                <a:ext cx="2857257" cy="2320379"/>
              </a:xfrm>
              <a:prstGeom prst="rect">
                <a:avLst/>
              </a:prstGeom>
              <a:blipFill>
                <a:blip r:embed="rId13"/>
                <a:stretch>
                  <a:fillRect b="-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sp>
        <p:nvSpPr>
          <p:cNvPr id="91" name="矩形: 圆角 90">
            <a:extLst>
              <a:ext uri="{FF2B5EF4-FFF2-40B4-BE49-F238E27FC236}">
                <a16:creationId xmlns:a16="http://schemas.microsoft.com/office/drawing/2014/main" id="{4FBE2CBF-EFA7-4A35-8ADC-D91911133128}"/>
              </a:ext>
            </a:extLst>
          </p:cNvPr>
          <p:cNvSpPr/>
          <p:nvPr/>
        </p:nvSpPr>
        <p:spPr>
          <a:xfrm>
            <a:off x="4223823" y="2979317"/>
            <a:ext cx="739859" cy="668810"/>
          </a:xfrm>
          <a:prstGeom prst="roundRect">
            <a:avLst/>
          </a:prstGeom>
          <a:noFill/>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10772025" y="5423435"/>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黏力只依赖于速度差，不依赖绝对速度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7359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B7F4E-798D-41E2-B0AF-417D34DF420A}"/>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6AAB50DB-DE9E-4622-94F5-5466DA66D94A}"/>
              </a:ext>
            </a:extLst>
          </p:cNvPr>
          <p:cNvSpPr>
            <a:spLocks noGrp="1"/>
          </p:cNvSpPr>
          <p:nvPr>
            <p:ph sz="half" idx="1"/>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p:txBody>
      </p:sp>
      <p:sp>
        <p:nvSpPr>
          <p:cNvPr id="4" name="内容占位符 3">
            <a:extLst>
              <a:ext uri="{FF2B5EF4-FFF2-40B4-BE49-F238E27FC236}">
                <a16:creationId xmlns:a16="http://schemas.microsoft.com/office/drawing/2014/main" id="{9E9E4C16-9052-4C8C-9F04-4F3387F3F5FC}"/>
              </a:ext>
            </a:extLst>
          </p:cNvPr>
          <p:cNvSpPr>
            <a:spLocks noGrp="1"/>
          </p:cNvSpPr>
          <p:nvPr>
            <p:ph sz="half" idx="2"/>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p:txBody>
      </p:sp>
      <p:grpSp>
        <p:nvGrpSpPr>
          <p:cNvPr id="90" name="组合 89">
            <a:extLst>
              <a:ext uri="{FF2B5EF4-FFF2-40B4-BE49-F238E27FC236}">
                <a16:creationId xmlns:a16="http://schemas.microsoft.com/office/drawing/2014/main" id="{946AAE48-6F2F-40F2-958C-A98791A938DE}"/>
              </a:ext>
            </a:extLst>
          </p:cNvPr>
          <p:cNvGrpSpPr/>
          <p:nvPr/>
        </p:nvGrpSpPr>
        <p:grpSpPr>
          <a:xfrm>
            <a:off x="6471902" y="3774541"/>
            <a:ext cx="3636136" cy="2718334"/>
            <a:chOff x="6400798" y="2755365"/>
            <a:chExt cx="3636136" cy="2718334"/>
          </a:xfrm>
        </p:grpSpPr>
        <p:grpSp>
          <p:nvGrpSpPr>
            <p:cNvPr id="18" name="组合 17">
              <a:extLst>
                <a:ext uri="{FF2B5EF4-FFF2-40B4-BE49-F238E27FC236}">
                  <a16:creationId xmlns:a16="http://schemas.microsoft.com/office/drawing/2014/main" id="{2E966AF3-0CA8-42A9-9537-29EFE9E3DA5A}"/>
                </a:ext>
              </a:extLst>
            </p:cNvPr>
            <p:cNvGrpSpPr/>
            <p:nvPr/>
          </p:nvGrpSpPr>
          <p:grpSpPr>
            <a:xfrm>
              <a:off x="6400799" y="2940766"/>
              <a:ext cx="3636135" cy="2520233"/>
              <a:chOff x="1409700" y="4441970"/>
              <a:chExt cx="1955800" cy="1355580"/>
            </a:xfrm>
          </p:grpSpPr>
          <p:sp>
            <p:nvSpPr>
              <p:cNvPr id="19" name="波形 18">
                <a:extLst>
                  <a:ext uri="{FF2B5EF4-FFF2-40B4-BE49-F238E27FC236}">
                    <a16:creationId xmlns:a16="http://schemas.microsoft.com/office/drawing/2014/main" id="{03309B3E-310A-45C3-A4F8-52E12613C60D}"/>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波形 19">
                <a:extLst>
                  <a:ext uri="{FF2B5EF4-FFF2-40B4-BE49-F238E27FC236}">
                    <a16:creationId xmlns:a16="http://schemas.microsoft.com/office/drawing/2014/main" id="{7CB574B3-2EC3-404E-81AC-F62852F04625}"/>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D376B216-B05C-4B8A-BD15-2AB50B54CEB1}"/>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a:extLst>
                <a:ext uri="{FF2B5EF4-FFF2-40B4-BE49-F238E27FC236}">
                  <a16:creationId xmlns:a16="http://schemas.microsoft.com/office/drawing/2014/main" id="{A9EF3BB8-B2FD-4AA0-96E5-B8C4F7C2F20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50ADE89A-DC75-46D9-B3C5-4A74DAFB322D}"/>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8B6A3E5-823A-4058-BDCC-9C2161EF1129}"/>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4ADE2FE-18DC-49C9-AC2E-46293ABE621A}"/>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C9ED16B-0BEF-44D4-9749-1B8B037DB073}"/>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0B457CD-7809-4D71-A20C-CA951DE66149}"/>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3A8F34F-11A9-4ED4-A500-AE8DD3850C1F}"/>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AF42AD1-1FD1-4DE5-8DB5-58D52870B535}"/>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BE4EDA3-889C-4209-AB63-A31AE9161FD6}"/>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DEB400C0-D498-4C44-B851-65886F8F5E1C}"/>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EF8191E-B231-4F2D-9378-6387EB9B21F9}"/>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2073FF86-B55A-4DB8-A2F2-3F10F3B2E817}"/>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3BBB60D8-81F3-4B27-B707-912607FBE42F}"/>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7854DB8-6787-444D-9285-DFD0E139154E}"/>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94F0518A-8E0B-4AF2-A1D7-35EBDC7D0B3F}"/>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0CE70388-4C5F-45E5-94E2-E22444243DFF}"/>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F1F8DD31-4205-4D36-B425-D3132D5E77E3}"/>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F5DB75F-6BBA-4030-8514-3B7CA892200F}"/>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E2EEED92-7795-4F07-9315-CB09226A5C54}"/>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6D88B839-87E4-42E5-9666-2CA43479E33C}"/>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6569C8A9-83DF-4798-BD47-464EBBA6E319}"/>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0406424E-13CD-432C-B66E-C9ED21F42455}"/>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D88805A9-5433-4058-8836-5C61477F35B0}"/>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AB63A895-4449-4BE9-B12A-626BD85C28D3}"/>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B7CF4989-064D-472E-8F94-E280D616CC23}"/>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978AB9B3-448D-4687-AF39-2B787EEA826D}"/>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4EA1C2B2-014A-4E81-A495-6EFD5B9AFB81}"/>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C5BB38A3-152E-4913-951E-8DE4F28AE289}"/>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73D5F04B-AB8A-40F5-9364-EA60474CCCB5}"/>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377F83D4-C19E-4469-A1AD-B3682A58B445}"/>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BE0333AD-1CE4-4182-BA35-D892F0115F0B}"/>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463D22E2-63D1-4447-934B-08F39DFFC73E}"/>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1ADEBC0E-037C-4481-9FEE-B589BFF59964}"/>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0E899516-0760-4DED-802C-14B66AD635E1}"/>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13329530-76A0-4949-B92B-BF78DD6AD3DE}"/>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69B81110-06E6-46F3-9E31-96492A960882}"/>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04302F36-5E03-4CA6-8E26-16EAA0E1006C}"/>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17" name="组合 116">
            <a:extLst>
              <a:ext uri="{FF2B5EF4-FFF2-40B4-BE49-F238E27FC236}">
                <a16:creationId xmlns:a16="http://schemas.microsoft.com/office/drawing/2014/main" id="{E3E1A46A-5211-42F3-9AFC-2F625784BAC5}"/>
              </a:ext>
            </a:extLst>
          </p:cNvPr>
          <p:cNvGrpSpPr/>
          <p:nvPr/>
        </p:nvGrpSpPr>
        <p:grpSpPr>
          <a:xfrm>
            <a:off x="1039452" y="3859495"/>
            <a:ext cx="3636135" cy="2621560"/>
            <a:chOff x="1180477" y="2781095"/>
            <a:chExt cx="3636135" cy="2621560"/>
          </a:xfrm>
        </p:grpSpPr>
        <p:grpSp>
          <p:nvGrpSpPr>
            <p:cNvPr id="91" name="组合 90">
              <a:extLst>
                <a:ext uri="{FF2B5EF4-FFF2-40B4-BE49-F238E27FC236}">
                  <a16:creationId xmlns:a16="http://schemas.microsoft.com/office/drawing/2014/main" id="{F9EBEE57-487F-4AE5-89D3-D2A824CD9F0B}"/>
                </a:ext>
              </a:extLst>
            </p:cNvPr>
            <p:cNvGrpSpPr/>
            <p:nvPr/>
          </p:nvGrpSpPr>
          <p:grpSpPr>
            <a:xfrm>
              <a:off x="1180477" y="2877657"/>
              <a:ext cx="3636135" cy="2524998"/>
              <a:chOff x="1130299" y="2936001"/>
              <a:chExt cx="3636135" cy="2524998"/>
            </a:xfrm>
          </p:grpSpPr>
          <p:grpSp>
            <p:nvGrpSpPr>
              <p:cNvPr id="17" name="组合 16">
                <a:extLst>
                  <a:ext uri="{FF2B5EF4-FFF2-40B4-BE49-F238E27FC236}">
                    <a16:creationId xmlns:a16="http://schemas.microsoft.com/office/drawing/2014/main" id="{15A79F86-D573-4E6F-80A9-287C8D9ECDD5}"/>
                  </a:ext>
                </a:extLst>
              </p:cNvPr>
              <p:cNvGrpSpPr/>
              <p:nvPr/>
            </p:nvGrpSpPr>
            <p:grpSpPr>
              <a:xfrm>
                <a:off x="1130299" y="2940766"/>
                <a:ext cx="3636135" cy="2520233"/>
                <a:chOff x="1409700" y="4441970"/>
                <a:chExt cx="1955800" cy="1355580"/>
              </a:xfrm>
            </p:grpSpPr>
            <p:sp>
              <p:nvSpPr>
                <p:cNvPr id="14" name="波形 13">
                  <a:extLst>
                    <a:ext uri="{FF2B5EF4-FFF2-40B4-BE49-F238E27FC236}">
                      <a16:creationId xmlns:a16="http://schemas.microsoft.com/office/drawing/2014/main" id="{82602E7C-4A2A-430A-96FA-470AE70EF7C0}"/>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波形 14">
                  <a:extLst>
                    <a:ext uri="{FF2B5EF4-FFF2-40B4-BE49-F238E27FC236}">
                      <a16:creationId xmlns:a16="http://schemas.microsoft.com/office/drawing/2014/main" id="{FAE54C21-AB9E-4C94-AA70-912C1320A2F4}"/>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8B9782B-BE10-42B9-B0ED-12E39DFA1898}"/>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椭圆 37">
                <a:extLst>
                  <a:ext uri="{FF2B5EF4-FFF2-40B4-BE49-F238E27FC236}">
                    <a16:creationId xmlns:a16="http://schemas.microsoft.com/office/drawing/2014/main" id="{9730B7CA-0E3F-4205-A5CE-CCE84F0AD53E}"/>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CFB1535-354C-4130-B888-6AFAFA7C4547}"/>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9DA38A0-6D22-4DCE-849B-631C1CC3CC31}"/>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239A2DF-0F32-412F-8A0C-1D8CFCE1770D}"/>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C4E9CCB-A135-4466-9E6B-B32F5868E44A}"/>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3A54ED2-283F-4390-8BC9-28884023B162}"/>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568322EB-C1C1-4496-8B43-4AD9D7C4864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2BCA16EF-6D04-4921-894B-250600008862}"/>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DC07C89-D3F5-49FA-8412-0FE991D62A66}"/>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A5AA166B-61DB-44BF-B15A-8451D084FE39}"/>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B27BF2B-733E-46EE-8667-829B2D8D9911}"/>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BB3A2DF9-613A-4FEF-9CBE-3E22E442E575}"/>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0B1A8FD-3625-480C-B152-307FE8DCC091}"/>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B9820039-B10D-4A7F-ADEA-A3E0E13DC9F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03B4397C-C908-452A-930C-534F3AC6B25E}"/>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401D5F9-509A-4786-9F3F-AFD6B3026BD2}"/>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5A5F9F32-1AE6-4240-8918-05421507867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FF1E5D1B-2C2C-4472-8128-AF166B2D2905}"/>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F7E9B2B7-F222-4B83-AF2A-0E5101C20CF5}"/>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2EBB6EB0-FA46-45E5-8BED-8C57AE8B0E47}"/>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454F91A8-728D-43FA-B6A1-B515B5C07EF4}"/>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60" name="直接箭头连接符 59">
                <a:extLst>
                  <a:ext uri="{FF2B5EF4-FFF2-40B4-BE49-F238E27FC236}">
                    <a16:creationId xmlns:a16="http://schemas.microsoft.com/office/drawing/2014/main" id="{DF54BBC9-07BC-49BC-865E-2EA504473403}"/>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92" name="直接箭头连接符 91">
              <a:extLst>
                <a:ext uri="{FF2B5EF4-FFF2-40B4-BE49-F238E27FC236}">
                  <a16:creationId xmlns:a16="http://schemas.microsoft.com/office/drawing/2014/main" id="{DA8827C9-F081-4F00-A0D3-48131247CEF4}"/>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直接箭头连接符 93">
              <a:extLst>
                <a:ext uri="{FF2B5EF4-FFF2-40B4-BE49-F238E27FC236}">
                  <a16:creationId xmlns:a16="http://schemas.microsoft.com/office/drawing/2014/main" id="{488FA150-1F53-4A51-8FFB-4F2B866E52E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5" name="直接箭头连接符 94">
              <a:extLst>
                <a:ext uri="{FF2B5EF4-FFF2-40B4-BE49-F238E27FC236}">
                  <a16:creationId xmlns:a16="http://schemas.microsoft.com/office/drawing/2014/main" id="{565067C8-B0E6-4243-B9AE-DC952A3053D9}"/>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6" name="直接箭头连接符 95">
              <a:extLst>
                <a:ext uri="{FF2B5EF4-FFF2-40B4-BE49-F238E27FC236}">
                  <a16:creationId xmlns:a16="http://schemas.microsoft.com/office/drawing/2014/main" id="{1A8F5CB5-25E6-499C-817E-3CB0FFD49E81}"/>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直接箭头连接符 97">
              <a:extLst>
                <a:ext uri="{FF2B5EF4-FFF2-40B4-BE49-F238E27FC236}">
                  <a16:creationId xmlns:a16="http://schemas.microsoft.com/office/drawing/2014/main" id="{6F12948F-9A17-436E-A158-88E22770FF8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9" name="直接箭头连接符 98">
              <a:extLst>
                <a:ext uri="{FF2B5EF4-FFF2-40B4-BE49-F238E27FC236}">
                  <a16:creationId xmlns:a16="http://schemas.microsoft.com/office/drawing/2014/main" id="{508C295C-A3C8-4CF3-AFEC-D073EAB5EEC7}"/>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1" name="直接箭头连接符 100">
              <a:extLst>
                <a:ext uri="{FF2B5EF4-FFF2-40B4-BE49-F238E27FC236}">
                  <a16:creationId xmlns:a16="http://schemas.microsoft.com/office/drawing/2014/main" id="{CFE22E14-9BDE-4DF5-A8C6-77610426F640}"/>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2" name="直接箭头连接符 101">
              <a:extLst>
                <a:ext uri="{FF2B5EF4-FFF2-40B4-BE49-F238E27FC236}">
                  <a16:creationId xmlns:a16="http://schemas.microsoft.com/office/drawing/2014/main" id="{4F883421-14EA-4FC6-8598-2405236D2330}"/>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3" name="直接箭头连接符 102">
              <a:extLst>
                <a:ext uri="{FF2B5EF4-FFF2-40B4-BE49-F238E27FC236}">
                  <a16:creationId xmlns:a16="http://schemas.microsoft.com/office/drawing/2014/main" id="{4FE10434-8472-457D-B90D-2458C09B0D74}"/>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4" name="直接箭头连接符 103">
              <a:extLst>
                <a:ext uri="{FF2B5EF4-FFF2-40B4-BE49-F238E27FC236}">
                  <a16:creationId xmlns:a16="http://schemas.microsoft.com/office/drawing/2014/main" id="{86444911-D440-47C2-87BF-F236492C8369}"/>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直接箭头连接符 104">
              <a:extLst>
                <a:ext uri="{FF2B5EF4-FFF2-40B4-BE49-F238E27FC236}">
                  <a16:creationId xmlns:a16="http://schemas.microsoft.com/office/drawing/2014/main" id="{AC42FBCA-088F-480E-AE83-0A4743869D10}"/>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 name="直接箭头连接符 105">
              <a:extLst>
                <a:ext uri="{FF2B5EF4-FFF2-40B4-BE49-F238E27FC236}">
                  <a16:creationId xmlns:a16="http://schemas.microsoft.com/office/drawing/2014/main" id="{16DB2870-8715-4541-8BCE-B1B5055AB7C5}"/>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7" name="直接箭头连接符 106">
              <a:extLst>
                <a:ext uri="{FF2B5EF4-FFF2-40B4-BE49-F238E27FC236}">
                  <a16:creationId xmlns:a16="http://schemas.microsoft.com/office/drawing/2014/main" id="{86C4D215-7447-491D-8DF3-A979C4AE3A62}"/>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8" name="直接箭头连接符 107">
              <a:extLst>
                <a:ext uri="{FF2B5EF4-FFF2-40B4-BE49-F238E27FC236}">
                  <a16:creationId xmlns:a16="http://schemas.microsoft.com/office/drawing/2014/main" id="{772F4CF8-B9B3-4886-940E-1E3735D65F62}"/>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9" name="直接箭头连接符 108">
              <a:extLst>
                <a:ext uri="{FF2B5EF4-FFF2-40B4-BE49-F238E27FC236}">
                  <a16:creationId xmlns:a16="http://schemas.microsoft.com/office/drawing/2014/main" id="{68F8D2CC-3DBC-4994-9EF9-ECD7AB9A0260}"/>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0" name="直接箭头连接符 109">
              <a:extLst>
                <a:ext uri="{FF2B5EF4-FFF2-40B4-BE49-F238E27FC236}">
                  <a16:creationId xmlns:a16="http://schemas.microsoft.com/office/drawing/2014/main" id="{B4B61428-94D6-4D1E-BAC4-A1705AC38FC5}"/>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3" name="直接箭头连接符 112">
              <a:extLst>
                <a:ext uri="{FF2B5EF4-FFF2-40B4-BE49-F238E27FC236}">
                  <a16:creationId xmlns:a16="http://schemas.microsoft.com/office/drawing/2014/main" id="{62D2DF3F-8692-44EB-A550-3003FE65C292}"/>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4" name="直接箭头连接符 113">
              <a:extLst>
                <a:ext uri="{FF2B5EF4-FFF2-40B4-BE49-F238E27FC236}">
                  <a16:creationId xmlns:a16="http://schemas.microsoft.com/office/drawing/2014/main" id="{60E06BB7-EF17-473B-939E-D3B2586F94AB}"/>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5" name="直接箭头连接符 114">
              <a:extLst>
                <a:ext uri="{FF2B5EF4-FFF2-40B4-BE49-F238E27FC236}">
                  <a16:creationId xmlns:a16="http://schemas.microsoft.com/office/drawing/2014/main" id="{DC0DE083-A315-4633-B47A-5B348D665DBE}"/>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接箭头连接符 115">
              <a:extLst>
                <a:ext uri="{FF2B5EF4-FFF2-40B4-BE49-F238E27FC236}">
                  <a16:creationId xmlns:a16="http://schemas.microsoft.com/office/drawing/2014/main" id="{4B675B8E-5E9A-44B5-A72C-D94B588D4037}"/>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5193222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lstStyle/>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a:p>
            <a:r>
              <a:rPr lang="zh-CN" altLang="en-US" dirty="0"/>
              <a:t>约束组合</a:t>
            </a:r>
            <a:endParaRPr lang="en-US" altLang="zh-CN" dirty="0"/>
          </a:p>
          <a:p>
            <a:pPr lvl="1"/>
            <a:r>
              <a:rPr lang="zh-CN" altLang="en-US" dirty="0"/>
              <a:t>融化，相位变化</a:t>
            </a:r>
            <a:endParaRPr lang="en-US" altLang="zh-CN" dirty="0"/>
          </a:p>
          <a:p>
            <a:pPr lvl="1"/>
            <a:r>
              <a:rPr lang="zh-CN" altLang="en-US" dirty="0"/>
              <a:t>硬布，可弯曲的金属</a:t>
            </a:r>
          </a:p>
        </p:txBody>
      </p:sp>
    </p:spTree>
    <p:extLst>
      <p:ext uri="{BB962C8B-B14F-4D97-AF65-F5344CB8AC3E}">
        <p14:creationId xmlns:p14="http://schemas.microsoft.com/office/powerpoint/2010/main" val="1345096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668597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173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fontScale="85000" lnSpcReduction="20000"/>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𝑦</m:t>
                                </m:r>
                              </m:sub>
                            </m:sSub>
                          </m:e>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e>
                        </m:eqArr>
                      </m:e>
                    </m:d>
                    <m:r>
                      <a:rPr lang="en-US" altLang="zh-CN" b="0" i="0" smtClean="0">
                        <a:latin typeface="Cambria Math" panose="02040503050406030204" pitchFamily="18" charset="0"/>
                      </a:rPr>
                      <m:t> </m:t>
                    </m:r>
                  </m:oMath>
                </a14:m>
                <a:r>
                  <a:rPr lang="en-US" altLang="zh-CN" dirty="0"/>
                  <a:t> </a:t>
                </a:r>
                <a:r>
                  <a:rPr lang="zh-CN" altLang="en-US" dirty="0"/>
                  <a:t>解该方程组得拉格朗日乘子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185" t="-3509"/>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lstStyle/>
              <a:p>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r>
                  <a:rPr lang="en-US" altLang="zh-CN" dirty="0"/>
                  <a:t>PBD </a:t>
                </a:r>
                <a:r>
                  <a:rPr lang="zh-CN" altLang="en-US" dirty="0"/>
                  <a:t>这个方法研究的就是一个带约束的运动问题</a:t>
                </a:r>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7702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lnSpcReduction="10000"/>
              </a:bodyPr>
              <a:lstStyle/>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0"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oMath>
                </a14:m>
                <a:endParaRPr lang="en-US" altLang="zh-CN" dirty="0"/>
              </a:p>
              <a:p>
                <a14:m>
                  <m:oMath xmlns:m="http://schemas.openxmlformats.org/officeDocument/2006/math">
                    <m:r>
                      <a:rPr lang="zh-CN" altLang="en-US" i="1">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endParaRPr lang="en-US" altLang="zh-CN" dirty="0"/>
              </a:p>
              <a:p>
                <a14:m>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a14:m>
                <a:endParaRPr lang="en-US" altLang="zh-CN" dirty="0"/>
              </a:p>
              <a:p>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rPr>
                      <m:t>=0</m:t>
                    </m:r>
                  </m:oMath>
                </a14:m>
                <a:endParaRPr lang="en-US" altLang="zh-CN" dirty="0"/>
              </a:p>
            </p:txBody>
          </p:sp>
        </mc:Choice>
        <mc:Fallback>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043" t="-131" b="-6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r>
                  <a:rPr lang="en-US" altLang="zh-CN" dirty="0">
                    <a:ea typeface="Cambria Math" panose="02040503050406030204" pitchFamily="18" charset="0"/>
                  </a:rPr>
                  <a:t>F</a:t>
                </a:r>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lnSpcReduction="10000"/>
          </a:bodyPr>
          <a:lstStyle/>
          <a:p>
            <a:r>
              <a:rPr lang="en-US" altLang="zh-CN" dirty="0">
                <a:hlinkClick r:id="rId2"/>
              </a:rPr>
              <a:t>https://dl.acm.org/doi/10.1145/2461912.2461984</a:t>
            </a:r>
            <a:endParaRPr lang="en-US" altLang="zh-CN" dirty="0"/>
          </a:p>
          <a:p>
            <a:r>
              <a:rPr lang="en-US" altLang="zh-CN" dirty="0">
                <a:hlinkClick r:id="rId3"/>
              </a:rPr>
              <a:t>https://dl.acm.org/doi/10.1145/2601097.2601152</a:t>
            </a:r>
            <a:endParaRPr lang="en-US" altLang="zh-CN" dirty="0"/>
          </a:p>
          <a:p>
            <a:r>
              <a:rPr lang="en-US" altLang="zh-CN" dirty="0">
                <a:hlinkClick r:id="rId4"/>
              </a:rPr>
              <a:t>https://dl.acm.org/doi/10.1016/j.jvcir.2007.01.005</a:t>
            </a:r>
            <a:endParaRPr lang="en-US" altLang="zh-CN" dirty="0">
              <a:hlinkClick r:id="rId5"/>
            </a:endParaRPr>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沿梯度方向的方向导数最大</a:t>
                </a:r>
                <a:endParaRPr lang="en-US" altLang="zh-CN" dirty="0"/>
              </a:p>
              <a:p>
                <a:pPr marL="457200" lvl="1" indent="0">
                  <a:buNone/>
                </a:pPr>
                <a:r>
                  <a:rPr lang="zh-CN" altLang="en-US" dirty="0"/>
                  <a:t>（函数值增加最快）</a:t>
                </a:r>
                <a:endParaRPr lang="en-US" altLang="zh-CN" dirty="0"/>
              </a:p>
              <a:p>
                <a:pPr lvl="1"/>
                <a:r>
                  <a:rPr lang="zh-CN" altLang="en-US" dirty="0"/>
                  <a:t>梯度向量和等值曲面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垂直</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12818</TotalTime>
  <Words>9904</Words>
  <Application>Microsoft Office PowerPoint</Application>
  <PresentationFormat>宽屏</PresentationFormat>
  <Paragraphs>919</Paragraphs>
  <Slides>66</Slides>
  <Notes>51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66</vt:i4>
      </vt:variant>
    </vt:vector>
  </HeadingPairs>
  <TitlesOfParts>
    <vt:vector size="74" baseType="lpstr">
      <vt:lpstr>Varela Round</vt:lpstr>
      <vt:lpstr>等线</vt:lpstr>
      <vt:lpstr>微软雅黑</vt:lpstr>
      <vt:lpstr>微软雅黑 Light</vt:lpstr>
      <vt:lpstr>Arial</vt:lpstr>
      <vt:lpstr>Cambria Math</vt:lpstr>
      <vt:lpstr>Wingdings</vt:lpstr>
      <vt:lpstr>Office 主题​​</vt:lpstr>
      <vt:lpstr>效果动图</vt:lpstr>
      <vt:lpstr>目录</vt:lpstr>
      <vt:lpstr>认识流体</vt:lpstr>
      <vt:lpstr>观察流体</vt:lpstr>
      <vt:lpstr>向量微分基础</vt:lpstr>
      <vt:lpstr>Nabla算子</vt:lpstr>
      <vt:lpstr>梯度 (Gradient)</vt:lpstr>
      <vt:lpstr>散度 (Divergence)</vt:lpstr>
      <vt:lpstr>旋度 (Curl)</vt:lpstr>
      <vt:lpstr>拉普拉斯算子(Laplacian)</vt:lpstr>
      <vt:lpstr>物质导数(material derivative)</vt:lpstr>
      <vt:lpstr>速度散度</vt:lpstr>
      <vt:lpstr>Navier-Stokes 方程</vt:lpstr>
      <vt:lpstr>动量方程</vt:lpstr>
      <vt:lpstr>动量方程</vt:lpstr>
      <vt:lpstr>质量守恒方程</vt:lpstr>
      <vt:lpstr>NS方程的分步求解</vt:lpstr>
      <vt:lpstr>NS方程的解</vt:lpstr>
      <vt:lpstr>NS方程的求解——分步求解思想</vt:lpstr>
      <vt:lpstr>NS方程的求解——分步求解</vt:lpstr>
      <vt:lpstr>NS方程的求解——离散化</vt:lpstr>
      <vt:lpstr>NS方程的分步求解——对流</vt:lpstr>
      <vt:lpstr>NS方程的分步求解——压力/不可压缩</vt:lpstr>
      <vt:lpstr>NS方程的分步求解——压力/不可压缩</vt:lpstr>
      <vt:lpstr>NS方程的分步求解——压力/不可压缩</vt:lpstr>
      <vt:lpstr>SPH近似求解NS方程</vt:lpstr>
      <vt:lpstr>SPH</vt:lpstr>
      <vt:lpstr>SPH</vt:lpstr>
      <vt:lpstr>SPH</vt:lpstr>
      <vt:lpstr>SPH——密度</vt:lpstr>
      <vt:lpstr>SPH——压力</vt:lpstr>
      <vt:lpstr>SPH——黏力</vt:lpstr>
      <vt:lpstr>SPH——体积力</vt:lpstr>
      <vt:lpstr>SPH——核函数的选取</vt:lpstr>
      <vt:lpstr>SPH——速度和位移</vt:lpstr>
      <vt:lpstr>SPH——算法</vt:lpstr>
      <vt:lpstr>SPH——邻域搜索</vt:lpstr>
      <vt:lpstr>SPH——修正密度计算</vt:lpstr>
      <vt:lpstr>基于力的动力学</vt:lpstr>
      <vt:lpstr>基于力的动力学的缺陷</vt:lpstr>
      <vt:lpstr>基于位置的动力学</vt:lpstr>
      <vt:lpstr>约束(Constraints)</vt:lpstr>
      <vt:lpstr>基于力的动力学缺陷</vt:lpstr>
      <vt:lpstr>基于位置的动力学 (Position Based Dynamics)</vt:lpstr>
      <vt:lpstr>约束是什么？</vt:lpstr>
      <vt:lpstr>PBD算法</vt:lpstr>
      <vt:lpstr>PBD算法中位置修正</vt:lpstr>
      <vt:lpstr>PBD算法中速度修正</vt:lpstr>
      <vt:lpstr>一个最短路径问题</vt:lpstr>
      <vt:lpstr>从几何意义中获得灵感</vt:lpstr>
      <vt:lpstr>拉格朗日乘子法</vt:lpstr>
      <vt:lpstr>PBD的物理意义</vt:lpstr>
      <vt:lpstr>高斯最小二乘约束原理</vt:lpstr>
      <vt:lpstr>约束优化和求解</vt:lpstr>
      <vt:lpstr>约束投影</vt:lpstr>
      <vt:lpstr>约束投影矩阵形式</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297</cp:revision>
  <dcterms:created xsi:type="dcterms:W3CDTF">2021-05-31T06:56:37Z</dcterms:created>
  <dcterms:modified xsi:type="dcterms:W3CDTF">2021-06-17T03:47:26Z</dcterms:modified>
</cp:coreProperties>
</file>